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56" r:id="rId2"/>
    <p:sldId id="260" r:id="rId3"/>
    <p:sldId id="261" r:id="rId4"/>
    <p:sldId id="262" r:id="rId5"/>
    <p:sldId id="263" r:id="rId6"/>
    <p:sldId id="268" r:id="rId7"/>
    <p:sldId id="269" r:id="rId8"/>
    <p:sldId id="267" r:id="rId9"/>
    <p:sldId id="266" r:id="rId10"/>
    <p:sldId id="264" r:id="rId11"/>
    <p:sldId id="270" r:id="rId12"/>
    <p:sldId id="272" r:id="rId13"/>
    <p:sldId id="271" r:id="rId14"/>
    <p:sldId id="2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A79F89-2610-4D11-B5E4-7BE9BBA2AFDE}" v="2" dt="2023-01-06T19:42:51.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O'Brien" userId="c5a6b50b-859a-4e89-ac4b-6b0a5352f541" providerId="ADAL" clId="{9BA79F89-2610-4D11-B5E4-7BE9BBA2AFDE}"/>
    <pc:docChg chg="custSel modSld">
      <pc:chgData name="Kevin O'Brien" userId="c5a6b50b-859a-4e89-ac4b-6b0a5352f541" providerId="ADAL" clId="{9BA79F89-2610-4D11-B5E4-7BE9BBA2AFDE}" dt="2023-01-12T14:54:56.299" v="280" actId="20577"/>
      <pc:docMkLst>
        <pc:docMk/>
      </pc:docMkLst>
      <pc:sldChg chg="modSp mod">
        <pc:chgData name="Kevin O'Brien" userId="c5a6b50b-859a-4e89-ac4b-6b0a5352f541" providerId="ADAL" clId="{9BA79F89-2610-4D11-B5E4-7BE9BBA2AFDE}" dt="2023-01-09T20:28:40.095" v="177" actId="14100"/>
        <pc:sldMkLst>
          <pc:docMk/>
          <pc:sldMk cId="2726775007" sldId="256"/>
        </pc:sldMkLst>
        <pc:picChg chg="mod modCrop">
          <ac:chgData name="Kevin O'Brien" userId="c5a6b50b-859a-4e89-ac4b-6b0a5352f541" providerId="ADAL" clId="{9BA79F89-2610-4D11-B5E4-7BE9BBA2AFDE}" dt="2023-01-09T20:28:40.095" v="177" actId="14100"/>
          <ac:picMkLst>
            <pc:docMk/>
            <pc:sldMk cId="2726775007" sldId="256"/>
            <ac:picMk id="19" creationId="{D08974A8-3631-CDFF-83AB-43191B38159F}"/>
          </ac:picMkLst>
        </pc:picChg>
      </pc:sldChg>
      <pc:sldChg chg="modSp mod">
        <pc:chgData name="Kevin O'Brien" userId="c5a6b50b-859a-4e89-ac4b-6b0a5352f541" providerId="ADAL" clId="{9BA79F89-2610-4D11-B5E4-7BE9BBA2AFDE}" dt="2023-01-12T14:44:29.384" v="245" actId="27107"/>
        <pc:sldMkLst>
          <pc:docMk/>
          <pc:sldMk cId="1661716512" sldId="261"/>
        </pc:sldMkLst>
        <pc:spChg chg="mod">
          <ac:chgData name="Kevin O'Brien" userId="c5a6b50b-859a-4e89-ac4b-6b0a5352f541" providerId="ADAL" clId="{9BA79F89-2610-4D11-B5E4-7BE9BBA2AFDE}" dt="2023-01-12T14:44:29.384" v="245" actId="27107"/>
          <ac:spMkLst>
            <pc:docMk/>
            <pc:sldMk cId="1661716512" sldId="261"/>
            <ac:spMk id="5" creationId="{8829C60A-E35E-F978-3646-639948E206E4}"/>
          </ac:spMkLst>
        </pc:spChg>
      </pc:sldChg>
      <pc:sldChg chg="modSp mod">
        <pc:chgData name="Kevin O'Brien" userId="c5a6b50b-859a-4e89-ac4b-6b0a5352f541" providerId="ADAL" clId="{9BA79F89-2610-4D11-B5E4-7BE9BBA2AFDE}" dt="2023-01-12T14:45:38.294" v="246" actId="33524"/>
        <pc:sldMkLst>
          <pc:docMk/>
          <pc:sldMk cId="2730743716" sldId="262"/>
        </pc:sldMkLst>
        <pc:spChg chg="mod">
          <ac:chgData name="Kevin O'Brien" userId="c5a6b50b-859a-4e89-ac4b-6b0a5352f541" providerId="ADAL" clId="{9BA79F89-2610-4D11-B5E4-7BE9BBA2AFDE}" dt="2023-01-12T14:45:38.294" v="246" actId="33524"/>
          <ac:spMkLst>
            <pc:docMk/>
            <pc:sldMk cId="2730743716" sldId="262"/>
            <ac:spMk id="5" creationId="{A204B5E1-B0A4-6665-6E3A-E26B8D03F7A1}"/>
          </ac:spMkLst>
        </pc:spChg>
      </pc:sldChg>
      <pc:sldChg chg="addSp modSp mod">
        <pc:chgData name="Kevin O'Brien" userId="c5a6b50b-859a-4e89-ac4b-6b0a5352f541" providerId="ADAL" clId="{9BA79F89-2610-4D11-B5E4-7BE9BBA2AFDE}" dt="2023-01-12T14:47:46.887" v="249" actId="20577"/>
        <pc:sldMkLst>
          <pc:docMk/>
          <pc:sldMk cId="3967028251" sldId="263"/>
        </pc:sldMkLst>
        <pc:spChg chg="mod">
          <ac:chgData name="Kevin O'Brien" userId="c5a6b50b-859a-4e89-ac4b-6b0a5352f541" providerId="ADAL" clId="{9BA79F89-2610-4D11-B5E4-7BE9BBA2AFDE}" dt="2023-01-12T14:47:46.887" v="249" actId="20577"/>
          <ac:spMkLst>
            <pc:docMk/>
            <pc:sldMk cId="3967028251" sldId="263"/>
            <ac:spMk id="5" creationId="{E9E4ED90-9D5A-F680-0382-A3A30B6C7F29}"/>
          </ac:spMkLst>
        </pc:spChg>
        <pc:picChg chg="add mod">
          <ac:chgData name="Kevin O'Brien" userId="c5a6b50b-859a-4e89-ac4b-6b0a5352f541" providerId="ADAL" clId="{9BA79F89-2610-4D11-B5E4-7BE9BBA2AFDE}" dt="2023-01-06T19:45:33.684" v="160" actId="1076"/>
          <ac:picMkLst>
            <pc:docMk/>
            <pc:sldMk cId="3967028251" sldId="263"/>
            <ac:picMk id="6" creationId="{625AD3F4-93C2-83B4-EA1B-DF8245F442DB}"/>
          </ac:picMkLst>
        </pc:picChg>
      </pc:sldChg>
      <pc:sldChg chg="addSp delSp modSp mod">
        <pc:chgData name="Kevin O'Brien" userId="c5a6b50b-859a-4e89-ac4b-6b0a5352f541" providerId="ADAL" clId="{9BA79F89-2610-4D11-B5E4-7BE9BBA2AFDE}" dt="2023-01-09T21:53:30.230" v="244" actId="20577"/>
        <pc:sldMkLst>
          <pc:docMk/>
          <pc:sldMk cId="1424745617" sldId="268"/>
        </pc:sldMkLst>
        <pc:spChg chg="mod">
          <ac:chgData name="Kevin O'Brien" userId="c5a6b50b-859a-4e89-ac4b-6b0a5352f541" providerId="ADAL" clId="{9BA79F89-2610-4D11-B5E4-7BE9BBA2AFDE}" dt="2023-01-09T21:53:30.230" v="244" actId="20577"/>
          <ac:spMkLst>
            <pc:docMk/>
            <pc:sldMk cId="1424745617" sldId="268"/>
            <ac:spMk id="5" creationId="{05D6637F-3394-63AA-D8E5-402203666725}"/>
          </ac:spMkLst>
        </pc:spChg>
        <pc:spChg chg="mod">
          <ac:chgData name="Kevin O'Brien" userId="c5a6b50b-859a-4e89-ac4b-6b0a5352f541" providerId="ADAL" clId="{9BA79F89-2610-4D11-B5E4-7BE9BBA2AFDE}" dt="2023-01-06T19:46:51.403" v="168" actId="1076"/>
          <ac:spMkLst>
            <pc:docMk/>
            <pc:sldMk cId="1424745617" sldId="268"/>
            <ac:spMk id="11" creationId="{13FB28B0-63FF-5A23-7900-607A491256A6}"/>
          </ac:spMkLst>
        </pc:spChg>
        <pc:spChg chg="mod">
          <ac:chgData name="Kevin O'Brien" userId="c5a6b50b-859a-4e89-ac4b-6b0a5352f541" providerId="ADAL" clId="{9BA79F89-2610-4D11-B5E4-7BE9BBA2AFDE}" dt="2023-01-06T19:46:53.372" v="169" actId="1076"/>
          <ac:spMkLst>
            <pc:docMk/>
            <pc:sldMk cId="1424745617" sldId="268"/>
            <ac:spMk id="12" creationId="{B68B4602-5EA2-57ED-B872-64A57001AECF}"/>
          </ac:spMkLst>
        </pc:spChg>
        <pc:picChg chg="mod">
          <ac:chgData name="Kevin O'Brien" userId="c5a6b50b-859a-4e89-ac4b-6b0a5352f541" providerId="ADAL" clId="{9BA79F89-2610-4D11-B5E4-7BE9BBA2AFDE}" dt="2023-01-06T19:46:46.928" v="167" actId="14100"/>
          <ac:picMkLst>
            <pc:docMk/>
            <pc:sldMk cId="1424745617" sldId="268"/>
            <ac:picMk id="6" creationId="{83ACC379-1DB7-C9F9-02C4-744ABDF97AF1}"/>
          </ac:picMkLst>
        </pc:picChg>
        <pc:picChg chg="add del mod">
          <ac:chgData name="Kevin O'Brien" userId="c5a6b50b-859a-4e89-ac4b-6b0a5352f541" providerId="ADAL" clId="{9BA79F89-2610-4D11-B5E4-7BE9BBA2AFDE}" dt="2023-01-06T19:37:58.735" v="4" actId="478"/>
          <ac:picMkLst>
            <pc:docMk/>
            <pc:sldMk cId="1424745617" sldId="268"/>
            <ac:picMk id="7" creationId="{8C7F41FE-DC88-7B7C-A735-87EE102B155E}"/>
          </ac:picMkLst>
        </pc:picChg>
      </pc:sldChg>
      <pc:sldChg chg="modSp mod">
        <pc:chgData name="Kevin O'Brien" userId="c5a6b50b-859a-4e89-ac4b-6b0a5352f541" providerId="ADAL" clId="{9BA79F89-2610-4D11-B5E4-7BE9BBA2AFDE}" dt="2023-01-06T19:38:56.578" v="6" actId="20577"/>
        <pc:sldMkLst>
          <pc:docMk/>
          <pc:sldMk cId="235645856" sldId="269"/>
        </pc:sldMkLst>
        <pc:spChg chg="mod">
          <ac:chgData name="Kevin O'Brien" userId="c5a6b50b-859a-4e89-ac4b-6b0a5352f541" providerId="ADAL" clId="{9BA79F89-2610-4D11-B5E4-7BE9BBA2AFDE}" dt="2023-01-06T19:38:56.578" v="6" actId="20577"/>
          <ac:spMkLst>
            <pc:docMk/>
            <pc:sldMk cId="235645856" sldId="269"/>
            <ac:spMk id="5" creationId="{FD5E9831-8FFE-6873-5D65-72EE56D17096}"/>
          </ac:spMkLst>
        </pc:spChg>
      </pc:sldChg>
      <pc:sldChg chg="modSp mod">
        <pc:chgData name="Kevin O'Brien" userId="c5a6b50b-859a-4e89-ac4b-6b0a5352f541" providerId="ADAL" clId="{9BA79F89-2610-4D11-B5E4-7BE9BBA2AFDE}" dt="2023-01-12T14:54:56.299" v="280" actId="20577"/>
        <pc:sldMkLst>
          <pc:docMk/>
          <pc:sldMk cId="3450085821" sldId="271"/>
        </pc:sldMkLst>
        <pc:spChg chg="mod">
          <ac:chgData name="Kevin O'Brien" userId="c5a6b50b-859a-4e89-ac4b-6b0a5352f541" providerId="ADAL" clId="{9BA79F89-2610-4D11-B5E4-7BE9BBA2AFDE}" dt="2023-01-12T14:54:56.299" v="280" actId="20577"/>
          <ac:spMkLst>
            <pc:docMk/>
            <pc:sldMk cId="3450085821" sldId="271"/>
            <ac:spMk id="5" creationId="{B8CECF6D-E1F7-2345-3E9F-F777318917D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C67457-1D52-4DC4-8368-C04CE2110633}"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9EC9F-DBDA-42CB-8A40-630A368312F5}" type="slidenum">
              <a:rPr lang="en-US" smtClean="0"/>
              <a:t>‹#›</a:t>
            </a:fld>
            <a:endParaRPr lang="en-US"/>
          </a:p>
        </p:txBody>
      </p:sp>
    </p:spTree>
    <p:extLst>
      <p:ext uri="{BB962C8B-B14F-4D97-AF65-F5344CB8AC3E}">
        <p14:creationId xmlns:p14="http://schemas.microsoft.com/office/powerpoint/2010/main" val="4016533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B3113-50A9-DBF2-9AC6-2C341CA42C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5249E5-4A11-D8AC-81E8-C6FF5D157A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67BAEE-92F5-7D0C-7CCC-2CC6DE3FFF5B}"/>
              </a:ext>
            </a:extLst>
          </p:cNvPr>
          <p:cNvSpPr>
            <a:spLocks noGrp="1"/>
          </p:cNvSpPr>
          <p:nvPr>
            <p:ph type="dt" sz="half" idx="10"/>
          </p:nvPr>
        </p:nvSpPr>
        <p:spPr/>
        <p:txBody>
          <a:bodyPr/>
          <a:lstStyle/>
          <a:p>
            <a:fld id="{7325366B-60B1-4F1D-A3B9-EAA97B79A96B}" type="datetime1">
              <a:rPr lang="en-US" smtClean="0"/>
              <a:t>1/12/2023</a:t>
            </a:fld>
            <a:endParaRPr lang="en-US"/>
          </a:p>
        </p:txBody>
      </p:sp>
      <p:sp>
        <p:nvSpPr>
          <p:cNvPr id="5" name="Footer Placeholder 4">
            <a:extLst>
              <a:ext uri="{FF2B5EF4-FFF2-40B4-BE49-F238E27FC236}">
                <a16:creationId xmlns:a16="http://schemas.microsoft.com/office/drawing/2014/main" id="{E9FA2AC9-28DF-20B5-F174-E8F1C6021B75}"/>
              </a:ext>
            </a:extLst>
          </p:cNvPr>
          <p:cNvSpPr>
            <a:spLocks noGrp="1"/>
          </p:cNvSpPr>
          <p:nvPr>
            <p:ph type="ftr" sz="quarter" idx="11"/>
          </p:nvPr>
        </p:nvSpPr>
        <p:spPr/>
        <p:txBody>
          <a:bodyPr/>
          <a:lstStyle/>
          <a:p>
            <a:r>
              <a:rPr lang="en-US"/>
              <a:t>© 2023 The Integritus Group, Inc.</a:t>
            </a:r>
          </a:p>
        </p:txBody>
      </p:sp>
      <p:sp>
        <p:nvSpPr>
          <p:cNvPr id="6" name="Slide Number Placeholder 5">
            <a:extLst>
              <a:ext uri="{FF2B5EF4-FFF2-40B4-BE49-F238E27FC236}">
                <a16:creationId xmlns:a16="http://schemas.microsoft.com/office/drawing/2014/main" id="{48960AD1-6676-FE86-35C3-10F96084C050}"/>
              </a:ext>
            </a:extLst>
          </p:cNvPr>
          <p:cNvSpPr>
            <a:spLocks noGrp="1"/>
          </p:cNvSpPr>
          <p:nvPr>
            <p:ph type="sldNum" sz="quarter" idx="12"/>
          </p:nvPr>
        </p:nvSpPr>
        <p:spPr/>
        <p:txBody>
          <a:bodyPr/>
          <a:lstStyle/>
          <a:p>
            <a:fld id="{FC2A6D04-97E8-45EB-A63B-B6701F32133D}" type="slidenum">
              <a:rPr lang="en-US" smtClean="0"/>
              <a:t>‹#›</a:t>
            </a:fld>
            <a:endParaRPr lang="en-US"/>
          </a:p>
        </p:txBody>
      </p:sp>
    </p:spTree>
    <p:extLst>
      <p:ext uri="{BB962C8B-B14F-4D97-AF65-F5344CB8AC3E}">
        <p14:creationId xmlns:p14="http://schemas.microsoft.com/office/powerpoint/2010/main" val="38153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2FF9-E78D-62FF-A24E-4BF89964DC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B28EAA-79D4-7A19-6026-05DED99D67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3F9F28-6455-7F02-393D-F864F5955969}"/>
              </a:ext>
            </a:extLst>
          </p:cNvPr>
          <p:cNvSpPr>
            <a:spLocks noGrp="1"/>
          </p:cNvSpPr>
          <p:nvPr>
            <p:ph type="dt" sz="half" idx="10"/>
          </p:nvPr>
        </p:nvSpPr>
        <p:spPr/>
        <p:txBody>
          <a:bodyPr/>
          <a:lstStyle/>
          <a:p>
            <a:fld id="{84E0CCB4-3C36-4D11-A6DD-91076E165640}" type="datetime1">
              <a:rPr lang="en-US" smtClean="0"/>
              <a:t>1/12/2023</a:t>
            </a:fld>
            <a:endParaRPr lang="en-US"/>
          </a:p>
        </p:txBody>
      </p:sp>
      <p:sp>
        <p:nvSpPr>
          <p:cNvPr id="5" name="Footer Placeholder 4">
            <a:extLst>
              <a:ext uri="{FF2B5EF4-FFF2-40B4-BE49-F238E27FC236}">
                <a16:creationId xmlns:a16="http://schemas.microsoft.com/office/drawing/2014/main" id="{E6E311BA-4905-77A4-A57A-2F56344E3BB4}"/>
              </a:ext>
            </a:extLst>
          </p:cNvPr>
          <p:cNvSpPr>
            <a:spLocks noGrp="1"/>
          </p:cNvSpPr>
          <p:nvPr>
            <p:ph type="ftr" sz="quarter" idx="11"/>
          </p:nvPr>
        </p:nvSpPr>
        <p:spPr/>
        <p:txBody>
          <a:bodyPr/>
          <a:lstStyle/>
          <a:p>
            <a:r>
              <a:rPr lang="en-US"/>
              <a:t>© 2023 The Integritus Group, Inc.</a:t>
            </a:r>
          </a:p>
        </p:txBody>
      </p:sp>
      <p:sp>
        <p:nvSpPr>
          <p:cNvPr id="6" name="Slide Number Placeholder 5">
            <a:extLst>
              <a:ext uri="{FF2B5EF4-FFF2-40B4-BE49-F238E27FC236}">
                <a16:creationId xmlns:a16="http://schemas.microsoft.com/office/drawing/2014/main" id="{3F0B8554-D3CF-70F7-D127-5B3525FAD5FF}"/>
              </a:ext>
            </a:extLst>
          </p:cNvPr>
          <p:cNvSpPr>
            <a:spLocks noGrp="1"/>
          </p:cNvSpPr>
          <p:nvPr>
            <p:ph type="sldNum" sz="quarter" idx="12"/>
          </p:nvPr>
        </p:nvSpPr>
        <p:spPr/>
        <p:txBody>
          <a:bodyPr/>
          <a:lstStyle/>
          <a:p>
            <a:fld id="{FC2A6D04-97E8-45EB-A63B-B6701F32133D}" type="slidenum">
              <a:rPr lang="en-US" smtClean="0"/>
              <a:t>‹#›</a:t>
            </a:fld>
            <a:endParaRPr lang="en-US"/>
          </a:p>
        </p:txBody>
      </p:sp>
    </p:spTree>
    <p:extLst>
      <p:ext uri="{BB962C8B-B14F-4D97-AF65-F5344CB8AC3E}">
        <p14:creationId xmlns:p14="http://schemas.microsoft.com/office/powerpoint/2010/main" val="2362606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2DCFE-E98A-17B2-E92A-F8BE66B8E5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C4F45E-DFFA-352F-C142-B540B6346F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AEE0F-1D5E-0DB4-4FC4-5261F8A77675}"/>
              </a:ext>
            </a:extLst>
          </p:cNvPr>
          <p:cNvSpPr>
            <a:spLocks noGrp="1"/>
          </p:cNvSpPr>
          <p:nvPr>
            <p:ph type="dt" sz="half" idx="10"/>
          </p:nvPr>
        </p:nvSpPr>
        <p:spPr/>
        <p:txBody>
          <a:bodyPr/>
          <a:lstStyle/>
          <a:p>
            <a:fld id="{31586A76-5E4B-4865-9F02-189AF1FBC8A6}" type="datetime1">
              <a:rPr lang="en-US" smtClean="0"/>
              <a:t>1/12/2023</a:t>
            </a:fld>
            <a:endParaRPr lang="en-US"/>
          </a:p>
        </p:txBody>
      </p:sp>
      <p:sp>
        <p:nvSpPr>
          <p:cNvPr id="5" name="Footer Placeholder 4">
            <a:extLst>
              <a:ext uri="{FF2B5EF4-FFF2-40B4-BE49-F238E27FC236}">
                <a16:creationId xmlns:a16="http://schemas.microsoft.com/office/drawing/2014/main" id="{C830BE37-6C34-5EC7-F209-3EBF91D037D5}"/>
              </a:ext>
            </a:extLst>
          </p:cNvPr>
          <p:cNvSpPr>
            <a:spLocks noGrp="1"/>
          </p:cNvSpPr>
          <p:nvPr>
            <p:ph type="ftr" sz="quarter" idx="11"/>
          </p:nvPr>
        </p:nvSpPr>
        <p:spPr/>
        <p:txBody>
          <a:bodyPr/>
          <a:lstStyle/>
          <a:p>
            <a:r>
              <a:rPr lang="en-US"/>
              <a:t>© 2023 The Integritus Group, Inc.</a:t>
            </a:r>
          </a:p>
        </p:txBody>
      </p:sp>
      <p:sp>
        <p:nvSpPr>
          <p:cNvPr id="6" name="Slide Number Placeholder 5">
            <a:extLst>
              <a:ext uri="{FF2B5EF4-FFF2-40B4-BE49-F238E27FC236}">
                <a16:creationId xmlns:a16="http://schemas.microsoft.com/office/drawing/2014/main" id="{85705C3F-113A-D891-AF63-63F9B31091EA}"/>
              </a:ext>
            </a:extLst>
          </p:cNvPr>
          <p:cNvSpPr>
            <a:spLocks noGrp="1"/>
          </p:cNvSpPr>
          <p:nvPr>
            <p:ph type="sldNum" sz="quarter" idx="12"/>
          </p:nvPr>
        </p:nvSpPr>
        <p:spPr/>
        <p:txBody>
          <a:bodyPr/>
          <a:lstStyle/>
          <a:p>
            <a:fld id="{FC2A6D04-97E8-45EB-A63B-B6701F32133D}" type="slidenum">
              <a:rPr lang="en-US" smtClean="0"/>
              <a:t>‹#›</a:t>
            </a:fld>
            <a:endParaRPr lang="en-US"/>
          </a:p>
        </p:txBody>
      </p:sp>
    </p:spTree>
    <p:extLst>
      <p:ext uri="{BB962C8B-B14F-4D97-AF65-F5344CB8AC3E}">
        <p14:creationId xmlns:p14="http://schemas.microsoft.com/office/powerpoint/2010/main" val="258330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AFCB-76E8-7774-1691-75224B4923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0264F-60F8-F784-D2E8-F10699D5F3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AF847-1503-4145-CD13-24F028AA1EAD}"/>
              </a:ext>
            </a:extLst>
          </p:cNvPr>
          <p:cNvSpPr>
            <a:spLocks noGrp="1"/>
          </p:cNvSpPr>
          <p:nvPr>
            <p:ph type="dt" sz="half" idx="10"/>
          </p:nvPr>
        </p:nvSpPr>
        <p:spPr/>
        <p:txBody>
          <a:bodyPr/>
          <a:lstStyle/>
          <a:p>
            <a:fld id="{8EFFE3C7-3A7B-4638-82DE-DF6EF92EF04B}" type="datetime1">
              <a:rPr lang="en-US" smtClean="0"/>
              <a:t>1/12/2023</a:t>
            </a:fld>
            <a:endParaRPr lang="en-US"/>
          </a:p>
        </p:txBody>
      </p:sp>
      <p:sp>
        <p:nvSpPr>
          <p:cNvPr id="5" name="Footer Placeholder 4">
            <a:extLst>
              <a:ext uri="{FF2B5EF4-FFF2-40B4-BE49-F238E27FC236}">
                <a16:creationId xmlns:a16="http://schemas.microsoft.com/office/drawing/2014/main" id="{E03CE5F4-6C8D-5A4E-DC15-DE5E036B4BAE}"/>
              </a:ext>
            </a:extLst>
          </p:cNvPr>
          <p:cNvSpPr>
            <a:spLocks noGrp="1"/>
          </p:cNvSpPr>
          <p:nvPr>
            <p:ph type="ftr" sz="quarter" idx="11"/>
          </p:nvPr>
        </p:nvSpPr>
        <p:spPr/>
        <p:txBody>
          <a:bodyPr/>
          <a:lstStyle/>
          <a:p>
            <a:r>
              <a:rPr lang="en-US"/>
              <a:t>© 2023 The Integritus Group, Inc.</a:t>
            </a:r>
          </a:p>
        </p:txBody>
      </p:sp>
      <p:sp>
        <p:nvSpPr>
          <p:cNvPr id="6" name="Slide Number Placeholder 5">
            <a:extLst>
              <a:ext uri="{FF2B5EF4-FFF2-40B4-BE49-F238E27FC236}">
                <a16:creationId xmlns:a16="http://schemas.microsoft.com/office/drawing/2014/main" id="{FC8F3911-4DEB-A6BE-5DEC-9EDCF5A034B8}"/>
              </a:ext>
            </a:extLst>
          </p:cNvPr>
          <p:cNvSpPr>
            <a:spLocks noGrp="1"/>
          </p:cNvSpPr>
          <p:nvPr>
            <p:ph type="sldNum" sz="quarter" idx="12"/>
          </p:nvPr>
        </p:nvSpPr>
        <p:spPr/>
        <p:txBody>
          <a:bodyPr/>
          <a:lstStyle/>
          <a:p>
            <a:fld id="{FC2A6D04-97E8-45EB-A63B-B6701F32133D}" type="slidenum">
              <a:rPr lang="en-US" smtClean="0"/>
              <a:t>‹#›</a:t>
            </a:fld>
            <a:endParaRPr lang="en-US"/>
          </a:p>
        </p:txBody>
      </p:sp>
    </p:spTree>
    <p:extLst>
      <p:ext uri="{BB962C8B-B14F-4D97-AF65-F5344CB8AC3E}">
        <p14:creationId xmlns:p14="http://schemas.microsoft.com/office/powerpoint/2010/main" val="301028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04AC-80CB-9204-CF19-0F8966D922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BCA3B9-7F5D-7050-A3A4-5387B1D0C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CDCFEF-777F-EB7D-CC85-9341A622FFF0}"/>
              </a:ext>
            </a:extLst>
          </p:cNvPr>
          <p:cNvSpPr>
            <a:spLocks noGrp="1"/>
          </p:cNvSpPr>
          <p:nvPr>
            <p:ph type="dt" sz="half" idx="10"/>
          </p:nvPr>
        </p:nvSpPr>
        <p:spPr/>
        <p:txBody>
          <a:bodyPr/>
          <a:lstStyle/>
          <a:p>
            <a:fld id="{DDADB1FC-4677-4FB8-B848-7DCB3EE8F5CB}" type="datetime1">
              <a:rPr lang="en-US" smtClean="0"/>
              <a:t>1/12/2023</a:t>
            </a:fld>
            <a:endParaRPr lang="en-US"/>
          </a:p>
        </p:txBody>
      </p:sp>
      <p:sp>
        <p:nvSpPr>
          <p:cNvPr id="5" name="Footer Placeholder 4">
            <a:extLst>
              <a:ext uri="{FF2B5EF4-FFF2-40B4-BE49-F238E27FC236}">
                <a16:creationId xmlns:a16="http://schemas.microsoft.com/office/drawing/2014/main" id="{CFA3E574-596E-CF3F-035E-D0AC56D1C873}"/>
              </a:ext>
            </a:extLst>
          </p:cNvPr>
          <p:cNvSpPr>
            <a:spLocks noGrp="1"/>
          </p:cNvSpPr>
          <p:nvPr>
            <p:ph type="ftr" sz="quarter" idx="11"/>
          </p:nvPr>
        </p:nvSpPr>
        <p:spPr/>
        <p:txBody>
          <a:bodyPr/>
          <a:lstStyle/>
          <a:p>
            <a:r>
              <a:rPr lang="en-US"/>
              <a:t>© 2023 The Integritus Group, Inc.</a:t>
            </a:r>
          </a:p>
        </p:txBody>
      </p:sp>
      <p:sp>
        <p:nvSpPr>
          <p:cNvPr id="6" name="Slide Number Placeholder 5">
            <a:extLst>
              <a:ext uri="{FF2B5EF4-FFF2-40B4-BE49-F238E27FC236}">
                <a16:creationId xmlns:a16="http://schemas.microsoft.com/office/drawing/2014/main" id="{0770345A-729A-96F5-2CDD-49D2B1CEA0FB}"/>
              </a:ext>
            </a:extLst>
          </p:cNvPr>
          <p:cNvSpPr>
            <a:spLocks noGrp="1"/>
          </p:cNvSpPr>
          <p:nvPr>
            <p:ph type="sldNum" sz="quarter" idx="12"/>
          </p:nvPr>
        </p:nvSpPr>
        <p:spPr/>
        <p:txBody>
          <a:bodyPr/>
          <a:lstStyle/>
          <a:p>
            <a:fld id="{FC2A6D04-97E8-45EB-A63B-B6701F32133D}" type="slidenum">
              <a:rPr lang="en-US" smtClean="0"/>
              <a:t>‹#›</a:t>
            </a:fld>
            <a:endParaRPr lang="en-US"/>
          </a:p>
        </p:txBody>
      </p:sp>
    </p:spTree>
    <p:extLst>
      <p:ext uri="{BB962C8B-B14F-4D97-AF65-F5344CB8AC3E}">
        <p14:creationId xmlns:p14="http://schemas.microsoft.com/office/powerpoint/2010/main" val="2078004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E122-D5DD-AB37-1896-D79D333963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BD7A54-1EA2-13E9-B3F1-111225D757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4864A4-1C0F-81CD-A6EA-38C0FF71AA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4AECA0-B211-C248-C4C3-8A6F81C8C5D1}"/>
              </a:ext>
            </a:extLst>
          </p:cNvPr>
          <p:cNvSpPr>
            <a:spLocks noGrp="1"/>
          </p:cNvSpPr>
          <p:nvPr>
            <p:ph type="dt" sz="half" idx="10"/>
          </p:nvPr>
        </p:nvSpPr>
        <p:spPr/>
        <p:txBody>
          <a:bodyPr/>
          <a:lstStyle/>
          <a:p>
            <a:fld id="{C97D3939-F127-48A5-87C0-9B2BFFD7FB68}" type="datetime1">
              <a:rPr lang="en-US" smtClean="0"/>
              <a:t>1/12/2023</a:t>
            </a:fld>
            <a:endParaRPr lang="en-US"/>
          </a:p>
        </p:txBody>
      </p:sp>
      <p:sp>
        <p:nvSpPr>
          <p:cNvPr id="6" name="Footer Placeholder 5">
            <a:extLst>
              <a:ext uri="{FF2B5EF4-FFF2-40B4-BE49-F238E27FC236}">
                <a16:creationId xmlns:a16="http://schemas.microsoft.com/office/drawing/2014/main" id="{FB1F8ADD-5377-E058-B7BA-029AE85524D4}"/>
              </a:ext>
            </a:extLst>
          </p:cNvPr>
          <p:cNvSpPr>
            <a:spLocks noGrp="1"/>
          </p:cNvSpPr>
          <p:nvPr>
            <p:ph type="ftr" sz="quarter" idx="11"/>
          </p:nvPr>
        </p:nvSpPr>
        <p:spPr/>
        <p:txBody>
          <a:bodyPr/>
          <a:lstStyle/>
          <a:p>
            <a:r>
              <a:rPr lang="en-US"/>
              <a:t>© 2023 The Integritus Group, Inc.</a:t>
            </a:r>
          </a:p>
        </p:txBody>
      </p:sp>
      <p:sp>
        <p:nvSpPr>
          <p:cNvPr id="7" name="Slide Number Placeholder 6">
            <a:extLst>
              <a:ext uri="{FF2B5EF4-FFF2-40B4-BE49-F238E27FC236}">
                <a16:creationId xmlns:a16="http://schemas.microsoft.com/office/drawing/2014/main" id="{88373BC5-B223-F0E6-8CD3-B42043E3FFA4}"/>
              </a:ext>
            </a:extLst>
          </p:cNvPr>
          <p:cNvSpPr>
            <a:spLocks noGrp="1"/>
          </p:cNvSpPr>
          <p:nvPr>
            <p:ph type="sldNum" sz="quarter" idx="12"/>
          </p:nvPr>
        </p:nvSpPr>
        <p:spPr/>
        <p:txBody>
          <a:bodyPr/>
          <a:lstStyle/>
          <a:p>
            <a:fld id="{FC2A6D04-97E8-45EB-A63B-B6701F32133D}" type="slidenum">
              <a:rPr lang="en-US" smtClean="0"/>
              <a:t>‹#›</a:t>
            </a:fld>
            <a:endParaRPr lang="en-US"/>
          </a:p>
        </p:txBody>
      </p:sp>
    </p:spTree>
    <p:extLst>
      <p:ext uri="{BB962C8B-B14F-4D97-AF65-F5344CB8AC3E}">
        <p14:creationId xmlns:p14="http://schemas.microsoft.com/office/powerpoint/2010/main" val="3014619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30CFB-22D4-3004-6159-BE826ADF94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6846E6-FF91-5153-0387-6DE0105F70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BEB8F5-9CBD-DF6E-71EA-80D4F983F7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064C98-03D7-EAA2-177A-E8FF057435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F3A4EC-5F83-8228-AB40-117AE40141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E5D2CC-6E1C-2154-B026-34D1F47165D9}"/>
              </a:ext>
            </a:extLst>
          </p:cNvPr>
          <p:cNvSpPr>
            <a:spLocks noGrp="1"/>
          </p:cNvSpPr>
          <p:nvPr>
            <p:ph type="dt" sz="half" idx="10"/>
          </p:nvPr>
        </p:nvSpPr>
        <p:spPr/>
        <p:txBody>
          <a:bodyPr/>
          <a:lstStyle/>
          <a:p>
            <a:fld id="{6C10E5F2-1A76-46B9-AC6F-9C3E788C47D7}" type="datetime1">
              <a:rPr lang="en-US" smtClean="0"/>
              <a:t>1/12/2023</a:t>
            </a:fld>
            <a:endParaRPr lang="en-US"/>
          </a:p>
        </p:txBody>
      </p:sp>
      <p:sp>
        <p:nvSpPr>
          <p:cNvPr id="8" name="Footer Placeholder 7">
            <a:extLst>
              <a:ext uri="{FF2B5EF4-FFF2-40B4-BE49-F238E27FC236}">
                <a16:creationId xmlns:a16="http://schemas.microsoft.com/office/drawing/2014/main" id="{C72C2E27-BA11-EF01-7EA8-688124071821}"/>
              </a:ext>
            </a:extLst>
          </p:cNvPr>
          <p:cNvSpPr>
            <a:spLocks noGrp="1"/>
          </p:cNvSpPr>
          <p:nvPr>
            <p:ph type="ftr" sz="quarter" idx="11"/>
          </p:nvPr>
        </p:nvSpPr>
        <p:spPr/>
        <p:txBody>
          <a:bodyPr/>
          <a:lstStyle/>
          <a:p>
            <a:r>
              <a:rPr lang="en-US"/>
              <a:t>© 2023 The Integritus Group, Inc.</a:t>
            </a:r>
          </a:p>
        </p:txBody>
      </p:sp>
      <p:sp>
        <p:nvSpPr>
          <p:cNvPr id="9" name="Slide Number Placeholder 8">
            <a:extLst>
              <a:ext uri="{FF2B5EF4-FFF2-40B4-BE49-F238E27FC236}">
                <a16:creationId xmlns:a16="http://schemas.microsoft.com/office/drawing/2014/main" id="{D995EDE4-57FB-BC31-5573-EC5E73C64FCF}"/>
              </a:ext>
            </a:extLst>
          </p:cNvPr>
          <p:cNvSpPr>
            <a:spLocks noGrp="1"/>
          </p:cNvSpPr>
          <p:nvPr>
            <p:ph type="sldNum" sz="quarter" idx="12"/>
          </p:nvPr>
        </p:nvSpPr>
        <p:spPr/>
        <p:txBody>
          <a:bodyPr/>
          <a:lstStyle/>
          <a:p>
            <a:fld id="{FC2A6D04-97E8-45EB-A63B-B6701F32133D}" type="slidenum">
              <a:rPr lang="en-US" smtClean="0"/>
              <a:t>‹#›</a:t>
            </a:fld>
            <a:endParaRPr lang="en-US"/>
          </a:p>
        </p:txBody>
      </p:sp>
    </p:spTree>
    <p:extLst>
      <p:ext uri="{BB962C8B-B14F-4D97-AF65-F5344CB8AC3E}">
        <p14:creationId xmlns:p14="http://schemas.microsoft.com/office/powerpoint/2010/main" val="303738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7125E-649F-A4DE-78F0-FC3A59D6CA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4569B4-0981-04D3-C80D-6E1D6FD58609}"/>
              </a:ext>
            </a:extLst>
          </p:cNvPr>
          <p:cNvSpPr>
            <a:spLocks noGrp="1"/>
          </p:cNvSpPr>
          <p:nvPr>
            <p:ph type="dt" sz="half" idx="10"/>
          </p:nvPr>
        </p:nvSpPr>
        <p:spPr/>
        <p:txBody>
          <a:bodyPr/>
          <a:lstStyle/>
          <a:p>
            <a:fld id="{894B8181-FB3B-4E7E-8AB5-D6AF90DE2C7C}" type="datetime1">
              <a:rPr lang="en-US" smtClean="0"/>
              <a:t>1/12/2023</a:t>
            </a:fld>
            <a:endParaRPr lang="en-US"/>
          </a:p>
        </p:txBody>
      </p:sp>
      <p:sp>
        <p:nvSpPr>
          <p:cNvPr id="4" name="Footer Placeholder 3">
            <a:extLst>
              <a:ext uri="{FF2B5EF4-FFF2-40B4-BE49-F238E27FC236}">
                <a16:creationId xmlns:a16="http://schemas.microsoft.com/office/drawing/2014/main" id="{24C17E1C-1877-790A-BFA3-9387E4F5C10F}"/>
              </a:ext>
            </a:extLst>
          </p:cNvPr>
          <p:cNvSpPr>
            <a:spLocks noGrp="1"/>
          </p:cNvSpPr>
          <p:nvPr>
            <p:ph type="ftr" sz="quarter" idx="11"/>
          </p:nvPr>
        </p:nvSpPr>
        <p:spPr/>
        <p:txBody>
          <a:bodyPr/>
          <a:lstStyle/>
          <a:p>
            <a:r>
              <a:rPr lang="en-US"/>
              <a:t>© 2023 The Integritus Group, Inc.</a:t>
            </a:r>
          </a:p>
        </p:txBody>
      </p:sp>
      <p:sp>
        <p:nvSpPr>
          <p:cNvPr id="5" name="Slide Number Placeholder 4">
            <a:extLst>
              <a:ext uri="{FF2B5EF4-FFF2-40B4-BE49-F238E27FC236}">
                <a16:creationId xmlns:a16="http://schemas.microsoft.com/office/drawing/2014/main" id="{A8B53B00-D7B4-3312-F305-BCD2E68187C7}"/>
              </a:ext>
            </a:extLst>
          </p:cNvPr>
          <p:cNvSpPr>
            <a:spLocks noGrp="1"/>
          </p:cNvSpPr>
          <p:nvPr>
            <p:ph type="sldNum" sz="quarter" idx="12"/>
          </p:nvPr>
        </p:nvSpPr>
        <p:spPr/>
        <p:txBody>
          <a:bodyPr/>
          <a:lstStyle/>
          <a:p>
            <a:fld id="{FC2A6D04-97E8-45EB-A63B-B6701F32133D}" type="slidenum">
              <a:rPr lang="en-US" smtClean="0"/>
              <a:t>‹#›</a:t>
            </a:fld>
            <a:endParaRPr lang="en-US"/>
          </a:p>
        </p:txBody>
      </p:sp>
    </p:spTree>
    <p:extLst>
      <p:ext uri="{BB962C8B-B14F-4D97-AF65-F5344CB8AC3E}">
        <p14:creationId xmlns:p14="http://schemas.microsoft.com/office/powerpoint/2010/main" val="1083817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0A2884-A93F-521F-BB2B-49773F4E8D71}"/>
              </a:ext>
            </a:extLst>
          </p:cNvPr>
          <p:cNvSpPr>
            <a:spLocks noGrp="1"/>
          </p:cNvSpPr>
          <p:nvPr>
            <p:ph type="dt" sz="half" idx="10"/>
          </p:nvPr>
        </p:nvSpPr>
        <p:spPr/>
        <p:txBody>
          <a:bodyPr/>
          <a:lstStyle/>
          <a:p>
            <a:fld id="{DEEED870-F889-4739-89B7-DF7FE423A0CF}" type="datetime1">
              <a:rPr lang="en-US" smtClean="0"/>
              <a:t>1/12/2023</a:t>
            </a:fld>
            <a:endParaRPr lang="en-US"/>
          </a:p>
        </p:txBody>
      </p:sp>
      <p:sp>
        <p:nvSpPr>
          <p:cNvPr id="3" name="Footer Placeholder 2">
            <a:extLst>
              <a:ext uri="{FF2B5EF4-FFF2-40B4-BE49-F238E27FC236}">
                <a16:creationId xmlns:a16="http://schemas.microsoft.com/office/drawing/2014/main" id="{99D06D0C-EB5E-E315-1FF0-5109715CCFAA}"/>
              </a:ext>
            </a:extLst>
          </p:cNvPr>
          <p:cNvSpPr>
            <a:spLocks noGrp="1"/>
          </p:cNvSpPr>
          <p:nvPr>
            <p:ph type="ftr" sz="quarter" idx="11"/>
          </p:nvPr>
        </p:nvSpPr>
        <p:spPr/>
        <p:txBody>
          <a:bodyPr/>
          <a:lstStyle/>
          <a:p>
            <a:r>
              <a:rPr lang="en-US"/>
              <a:t>© 2023 The Integritus Group, Inc.</a:t>
            </a:r>
          </a:p>
        </p:txBody>
      </p:sp>
      <p:sp>
        <p:nvSpPr>
          <p:cNvPr id="4" name="Slide Number Placeholder 3">
            <a:extLst>
              <a:ext uri="{FF2B5EF4-FFF2-40B4-BE49-F238E27FC236}">
                <a16:creationId xmlns:a16="http://schemas.microsoft.com/office/drawing/2014/main" id="{BF265CBC-F318-1C22-F050-92797211EF76}"/>
              </a:ext>
            </a:extLst>
          </p:cNvPr>
          <p:cNvSpPr>
            <a:spLocks noGrp="1"/>
          </p:cNvSpPr>
          <p:nvPr>
            <p:ph type="sldNum" sz="quarter" idx="12"/>
          </p:nvPr>
        </p:nvSpPr>
        <p:spPr/>
        <p:txBody>
          <a:bodyPr/>
          <a:lstStyle/>
          <a:p>
            <a:fld id="{FC2A6D04-97E8-45EB-A63B-B6701F32133D}" type="slidenum">
              <a:rPr lang="en-US" smtClean="0"/>
              <a:t>‹#›</a:t>
            </a:fld>
            <a:endParaRPr lang="en-US"/>
          </a:p>
        </p:txBody>
      </p:sp>
    </p:spTree>
    <p:extLst>
      <p:ext uri="{BB962C8B-B14F-4D97-AF65-F5344CB8AC3E}">
        <p14:creationId xmlns:p14="http://schemas.microsoft.com/office/powerpoint/2010/main" val="677624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6197-DF6B-09C3-3F47-5C73724CAB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BE0B82-02F1-F56C-D27F-912BE0E6EF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5665F1-B47C-081E-DCD1-D2EB1F39B6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F25E2D-12F1-CB9E-FDDE-21B5C4984D93}"/>
              </a:ext>
            </a:extLst>
          </p:cNvPr>
          <p:cNvSpPr>
            <a:spLocks noGrp="1"/>
          </p:cNvSpPr>
          <p:nvPr>
            <p:ph type="dt" sz="half" idx="10"/>
          </p:nvPr>
        </p:nvSpPr>
        <p:spPr/>
        <p:txBody>
          <a:bodyPr/>
          <a:lstStyle/>
          <a:p>
            <a:fld id="{49ADA1ED-E6BD-4AC5-8BD0-B52BB996406E}" type="datetime1">
              <a:rPr lang="en-US" smtClean="0"/>
              <a:t>1/12/2023</a:t>
            </a:fld>
            <a:endParaRPr lang="en-US"/>
          </a:p>
        </p:txBody>
      </p:sp>
      <p:sp>
        <p:nvSpPr>
          <p:cNvPr id="6" name="Footer Placeholder 5">
            <a:extLst>
              <a:ext uri="{FF2B5EF4-FFF2-40B4-BE49-F238E27FC236}">
                <a16:creationId xmlns:a16="http://schemas.microsoft.com/office/drawing/2014/main" id="{B8E7826F-F9DB-775B-057C-D56D4D14AC16}"/>
              </a:ext>
            </a:extLst>
          </p:cNvPr>
          <p:cNvSpPr>
            <a:spLocks noGrp="1"/>
          </p:cNvSpPr>
          <p:nvPr>
            <p:ph type="ftr" sz="quarter" idx="11"/>
          </p:nvPr>
        </p:nvSpPr>
        <p:spPr/>
        <p:txBody>
          <a:bodyPr/>
          <a:lstStyle/>
          <a:p>
            <a:r>
              <a:rPr lang="en-US"/>
              <a:t>© 2023 The Integritus Group, Inc.</a:t>
            </a:r>
          </a:p>
        </p:txBody>
      </p:sp>
      <p:sp>
        <p:nvSpPr>
          <p:cNvPr id="7" name="Slide Number Placeholder 6">
            <a:extLst>
              <a:ext uri="{FF2B5EF4-FFF2-40B4-BE49-F238E27FC236}">
                <a16:creationId xmlns:a16="http://schemas.microsoft.com/office/drawing/2014/main" id="{4D7B83EF-96C0-1EDC-FF41-A8DFB2411C1D}"/>
              </a:ext>
            </a:extLst>
          </p:cNvPr>
          <p:cNvSpPr>
            <a:spLocks noGrp="1"/>
          </p:cNvSpPr>
          <p:nvPr>
            <p:ph type="sldNum" sz="quarter" idx="12"/>
          </p:nvPr>
        </p:nvSpPr>
        <p:spPr/>
        <p:txBody>
          <a:bodyPr/>
          <a:lstStyle/>
          <a:p>
            <a:fld id="{FC2A6D04-97E8-45EB-A63B-B6701F32133D}" type="slidenum">
              <a:rPr lang="en-US" smtClean="0"/>
              <a:t>‹#›</a:t>
            </a:fld>
            <a:endParaRPr lang="en-US"/>
          </a:p>
        </p:txBody>
      </p:sp>
    </p:spTree>
    <p:extLst>
      <p:ext uri="{BB962C8B-B14F-4D97-AF65-F5344CB8AC3E}">
        <p14:creationId xmlns:p14="http://schemas.microsoft.com/office/powerpoint/2010/main" val="1107615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19BD9-6080-96C6-ED26-9588810FFB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906A66-7043-AA1C-65E1-7D52406F6F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C2417-D1B5-FF7B-A4FF-C52D47420A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E59E41-619A-BA10-8FF3-45092E551397}"/>
              </a:ext>
            </a:extLst>
          </p:cNvPr>
          <p:cNvSpPr>
            <a:spLocks noGrp="1"/>
          </p:cNvSpPr>
          <p:nvPr>
            <p:ph type="dt" sz="half" idx="10"/>
          </p:nvPr>
        </p:nvSpPr>
        <p:spPr/>
        <p:txBody>
          <a:bodyPr/>
          <a:lstStyle/>
          <a:p>
            <a:fld id="{33D639C1-CECF-48F3-9F08-4BC88A0D375D}" type="datetime1">
              <a:rPr lang="en-US" smtClean="0"/>
              <a:t>1/12/2023</a:t>
            </a:fld>
            <a:endParaRPr lang="en-US"/>
          </a:p>
        </p:txBody>
      </p:sp>
      <p:sp>
        <p:nvSpPr>
          <p:cNvPr id="6" name="Footer Placeholder 5">
            <a:extLst>
              <a:ext uri="{FF2B5EF4-FFF2-40B4-BE49-F238E27FC236}">
                <a16:creationId xmlns:a16="http://schemas.microsoft.com/office/drawing/2014/main" id="{66A72FE5-25B4-2F75-CBBD-D247D9D19635}"/>
              </a:ext>
            </a:extLst>
          </p:cNvPr>
          <p:cNvSpPr>
            <a:spLocks noGrp="1"/>
          </p:cNvSpPr>
          <p:nvPr>
            <p:ph type="ftr" sz="quarter" idx="11"/>
          </p:nvPr>
        </p:nvSpPr>
        <p:spPr/>
        <p:txBody>
          <a:bodyPr/>
          <a:lstStyle/>
          <a:p>
            <a:r>
              <a:rPr lang="en-US"/>
              <a:t>© 2023 The Integritus Group, Inc.</a:t>
            </a:r>
          </a:p>
        </p:txBody>
      </p:sp>
      <p:sp>
        <p:nvSpPr>
          <p:cNvPr id="7" name="Slide Number Placeholder 6">
            <a:extLst>
              <a:ext uri="{FF2B5EF4-FFF2-40B4-BE49-F238E27FC236}">
                <a16:creationId xmlns:a16="http://schemas.microsoft.com/office/drawing/2014/main" id="{AE734B39-B8F1-6DF3-A00B-22B1004F36B0}"/>
              </a:ext>
            </a:extLst>
          </p:cNvPr>
          <p:cNvSpPr>
            <a:spLocks noGrp="1"/>
          </p:cNvSpPr>
          <p:nvPr>
            <p:ph type="sldNum" sz="quarter" idx="12"/>
          </p:nvPr>
        </p:nvSpPr>
        <p:spPr/>
        <p:txBody>
          <a:bodyPr/>
          <a:lstStyle/>
          <a:p>
            <a:fld id="{FC2A6D04-97E8-45EB-A63B-B6701F32133D}" type="slidenum">
              <a:rPr lang="en-US" smtClean="0"/>
              <a:t>‹#›</a:t>
            </a:fld>
            <a:endParaRPr lang="en-US"/>
          </a:p>
        </p:txBody>
      </p:sp>
    </p:spTree>
    <p:extLst>
      <p:ext uri="{BB962C8B-B14F-4D97-AF65-F5344CB8AC3E}">
        <p14:creationId xmlns:p14="http://schemas.microsoft.com/office/powerpoint/2010/main" val="1622601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5078A6-D959-0CF0-31E4-00EE4048B8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592AA7-060E-7425-EC60-E59E05364B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0AF65-BAE4-DDE4-3BAE-489EF6006B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FF56E-FCD6-401A-A5BF-C2354A414B79}" type="datetime1">
              <a:rPr lang="en-US" smtClean="0"/>
              <a:t>1/12/2023</a:t>
            </a:fld>
            <a:endParaRPr lang="en-US"/>
          </a:p>
        </p:txBody>
      </p:sp>
      <p:sp>
        <p:nvSpPr>
          <p:cNvPr id="5" name="Footer Placeholder 4">
            <a:extLst>
              <a:ext uri="{FF2B5EF4-FFF2-40B4-BE49-F238E27FC236}">
                <a16:creationId xmlns:a16="http://schemas.microsoft.com/office/drawing/2014/main" id="{02D0A70C-39A8-419A-A242-AFE4CFDA36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2023 The Integritus Group, Inc.</a:t>
            </a:r>
          </a:p>
        </p:txBody>
      </p:sp>
      <p:sp>
        <p:nvSpPr>
          <p:cNvPr id="6" name="Slide Number Placeholder 5">
            <a:extLst>
              <a:ext uri="{FF2B5EF4-FFF2-40B4-BE49-F238E27FC236}">
                <a16:creationId xmlns:a16="http://schemas.microsoft.com/office/drawing/2014/main" id="{7A9B2279-3635-6461-0CA0-03F59755B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2A6D04-97E8-45EB-A63B-B6701F32133D}" type="slidenum">
              <a:rPr lang="en-US" smtClean="0"/>
              <a:t>‹#›</a:t>
            </a:fld>
            <a:endParaRPr lang="en-US"/>
          </a:p>
        </p:txBody>
      </p:sp>
    </p:spTree>
    <p:extLst>
      <p:ext uri="{BB962C8B-B14F-4D97-AF65-F5344CB8AC3E}">
        <p14:creationId xmlns:p14="http://schemas.microsoft.com/office/powerpoint/2010/main" val="3186196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eintegritusgroup.com/contact/" TargetMode="External"/><Relationship Id="rId2" Type="http://schemas.openxmlformats.org/officeDocument/2006/relationships/hyperlink" Target="https://www.theintegritusgroup.com/retail-solutions/" TargetMode="Externa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70DA6F9-FEDF-AA74-645A-B0A29218F980}"/>
              </a:ext>
            </a:extLst>
          </p:cNvPr>
          <p:cNvSpPr txBox="1"/>
          <p:nvPr/>
        </p:nvSpPr>
        <p:spPr>
          <a:xfrm>
            <a:off x="2173857" y="3588588"/>
            <a:ext cx="8781691" cy="1754326"/>
          </a:xfrm>
          <a:prstGeom prst="rect">
            <a:avLst/>
          </a:prstGeom>
          <a:noFill/>
        </p:spPr>
        <p:txBody>
          <a:bodyPr wrap="square" rtlCol="0">
            <a:spAutoFit/>
          </a:bodyPr>
          <a:lstStyle/>
          <a:p>
            <a:pPr algn="ctr"/>
            <a:r>
              <a:rPr lang="en-US" sz="5400" dirty="0"/>
              <a:t>5 Ingredients of a Food Service Loss Prevention Program</a:t>
            </a:r>
          </a:p>
        </p:txBody>
      </p:sp>
      <p:pic>
        <p:nvPicPr>
          <p:cNvPr id="19" name="Picture 18" descr="A variety of spices placed in tablespoons">
            <a:extLst>
              <a:ext uri="{FF2B5EF4-FFF2-40B4-BE49-F238E27FC236}">
                <a16:creationId xmlns:a16="http://schemas.microsoft.com/office/drawing/2014/main" id="{D08974A8-3631-CDFF-83AB-43191B38159F}"/>
              </a:ext>
            </a:extLst>
          </p:cNvPr>
          <p:cNvPicPr>
            <a:picLocks noChangeAspect="1"/>
          </p:cNvPicPr>
          <p:nvPr/>
        </p:nvPicPr>
        <p:blipFill rotWithShape="1">
          <a:blip r:embed="rId2">
            <a:extLst>
              <a:ext uri="{28A0092B-C50C-407E-A947-70E740481C1C}">
                <a14:useLocalDpi xmlns:a14="http://schemas.microsoft.com/office/drawing/2010/main" val="0"/>
              </a:ext>
            </a:extLst>
          </a:blip>
          <a:srcRect r="10180"/>
          <a:stretch/>
        </p:blipFill>
        <p:spPr>
          <a:xfrm>
            <a:off x="250166" y="146648"/>
            <a:ext cx="11637033" cy="3282351"/>
          </a:xfrm>
          <a:prstGeom prst="rect">
            <a:avLst/>
          </a:prstGeom>
          <a:ln>
            <a:noFill/>
          </a:ln>
          <a:effectLst>
            <a:softEdge rad="112500"/>
          </a:effectLst>
        </p:spPr>
      </p:pic>
      <p:sp>
        <p:nvSpPr>
          <p:cNvPr id="21" name="TextBox 20">
            <a:extLst>
              <a:ext uri="{FF2B5EF4-FFF2-40B4-BE49-F238E27FC236}">
                <a16:creationId xmlns:a16="http://schemas.microsoft.com/office/drawing/2014/main" id="{E724964B-71DF-459A-5778-03F2B2815F84}"/>
              </a:ext>
            </a:extLst>
          </p:cNvPr>
          <p:cNvSpPr txBox="1"/>
          <p:nvPr/>
        </p:nvSpPr>
        <p:spPr>
          <a:xfrm>
            <a:off x="3174520" y="5676507"/>
            <a:ext cx="9204385" cy="369332"/>
          </a:xfrm>
          <a:prstGeom prst="rect">
            <a:avLst/>
          </a:prstGeom>
          <a:noFill/>
        </p:spPr>
        <p:txBody>
          <a:bodyPr wrap="square">
            <a:spAutoFit/>
          </a:bodyPr>
          <a:lstStyle/>
          <a:p>
            <a:r>
              <a:rPr lang="en-US" b="1" dirty="0">
                <a:solidFill>
                  <a:schemeClr val="accent4">
                    <a:lumMod val="50000"/>
                  </a:schemeClr>
                </a:solidFill>
              </a:rPr>
              <a:t>A well-balanced recipe for your Food Service Loss Prevention Program</a:t>
            </a:r>
          </a:p>
        </p:txBody>
      </p:sp>
    </p:spTree>
    <p:extLst>
      <p:ext uri="{BB962C8B-B14F-4D97-AF65-F5344CB8AC3E}">
        <p14:creationId xmlns:p14="http://schemas.microsoft.com/office/powerpoint/2010/main" val="2726775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3AD42-51ED-8DE0-B28C-76D2B1F6DF1B}"/>
              </a:ext>
            </a:extLst>
          </p:cNvPr>
          <p:cNvSpPr>
            <a:spLocks noGrp="1"/>
          </p:cNvSpPr>
          <p:nvPr>
            <p:ph type="title"/>
          </p:nvPr>
        </p:nvSpPr>
        <p:spPr>
          <a:xfrm>
            <a:off x="838200" y="365126"/>
            <a:ext cx="10515600" cy="687298"/>
          </a:xfrm>
        </p:spPr>
        <p:txBody>
          <a:bodyPr>
            <a:normAutofit/>
          </a:bodyPr>
          <a:lstStyle/>
          <a:p>
            <a:r>
              <a:rPr lang="en-US" sz="2800" dirty="0">
                <a:solidFill>
                  <a:schemeClr val="accent4">
                    <a:lumMod val="50000"/>
                  </a:schemeClr>
                </a:solidFill>
                <a:latin typeface="+mn-lt"/>
              </a:rPr>
              <a:t>Ingredient 4 (cont.) </a:t>
            </a:r>
          </a:p>
        </p:txBody>
      </p:sp>
      <p:sp>
        <p:nvSpPr>
          <p:cNvPr id="3" name="Footer Placeholder 2">
            <a:extLst>
              <a:ext uri="{FF2B5EF4-FFF2-40B4-BE49-F238E27FC236}">
                <a16:creationId xmlns:a16="http://schemas.microsoft.com/office/drawing/2014/main" id="{F9633F10-9A4A-4365-B1DF-CD0B004B8BA0}"/>
              </a:ext>
            </a:extLst>
          </p:cNvPr>
          <p:cNvSpPr>
            <a:spLocks noGrp="1"/>
          </p:cNvSpPr>
          <p:nvPr>
            <p:ph type="ftr" sz="quarter" idx="11"/>
          </p:nvPr>
        </p:nvSpPr>
        <p:spPr/>
        <p:txBody>
          <a:bodyPr/>
          <a:lstStyle/>
          <a:p>
            <a:r>
              <a:rPr lang="en-US"/>
              <a:t>© 2023 The Integritus Group, Inc.</a:t>
            </a:r>
          </a:p>
        </p:txBody>
      </p:sp>
      <p:sp>
        <p:nvSpPr>
          <p:cNvPr id="5" name="TextBox 4">
            <a:extLst>
              <a:ext uri="{FF2B5EF4-FFF2-40B4-BE49-F238E27FC236}">
                <a16:creationId xmlns:a16="http://schemas.microsoft.com/office/drawing/2014/main" id="{7B0510AB-5DDA-F002-B872-D1D59268FD57}"/>
              </a:ext>
            </a:extLst>
          </p:cNvPr>
          <p:cNvSpPr txBox="1"/>
          <p:nvPr/>
        </p:nvSpPr>
        <p:spPr>
          <a:xfrm>
            <a:off x="577971" y="1052424"/>
            <a:ext cx="11501886" cy="5509200"/>
          </a:xfrm>
          <a:prstGeom prst="rect">
            <a:avLst/>
          </a:prstGeom>
          <a:noFill/>
        </p:spPr>
        <p:txBody>
          <a:bodyPr wrap="square">
            <a:spAutoFit/>
          </a:bodyPr>
          <a:lstStyle/>
          <a:p>
            <a:r>
              <a:rPr lang="en-US" sz="1600" dirty="0">
                <a:solidFill>
                  <a:schemeClr val="accent4">
                    <a:lumMod val="50000"/>
                  </a:schemeClr>
                </a:solidFill>
              </a:rPr>
              <a:t>A comprehensive audit program will also provide actionable information when a potential investigation is required. Unfortunately, employee theft is an actual occurrence in the food service environment. Here are some of the critical elements to remember when it comes to proper and successful investigation programs.</a:t>
            </a:r>
          </a:p>
          <a:p>
            <a:endParaRPr lang="en-US" sz="1600" dirty="0"/>
          </a:p>
          <a:p>
            <a:r>
              <a:rPr lang="en-US" sz="1600" b="1" dirty="0">
                <a:solidFill>
                  <a:schemeClr val="accent4">
                    <a:lumMod val="50000"/>
                  </a:schemeClr>
                </a:solidFill>
              </a:rPr>
              <a:t>Utilize Your Employees</a:t>
            </a:r>
          </a:p>
          <a:p>
            <a:r>
              <a:rPr lang="en-US" sz="1600" dirty="0"/>
              <a:t>	Utilize a “business abuse” reporting hotline (voicemail boxes are not recommended) to gather information from your 	employees. The best information is often provided by those that see/hear something.</a:t>
            </a:r>
          </a:p>
          <a:p>
            <a:endParaRPr lang="en-US" sz="1600" dirty="0"/>
          </a:p>
          <a:p>
            <a:r>
              <a:rPr lang="en-US" sz="1600" b="1" dirty="0">
                <a:solidFill>
                  <a:schemeClr val="accent4">
                    <a:lumMod val="50000"/>
                  </a:schemeClr>
                </a:solidFill>
              </a:rPr>
              <a:t>Protect Your Employees</a:t>
            </a:r>
          </a:p>
          <a:p>
            <a:r>
              <a:rPr lang="en-US" sz="1600" dirty="0"/>
              <a:t>	Clear protocols should exist that outline the communication responsibilities and response to reported or suspected issues of 	dishonesty.</a:t>
            </a:r>
          </a:p>
          <a:p>
            <a:endParaRPr lang="en-US" sz="1600" dirty="0"/>
          </a:p>
          <a:p>
            <a:r>
              <a:rPr lang="en-US" sz="1600" b="1" dirty="0">
                <a:solidFill>
                  <a:schemeClr val="accent4">
                    <a:lumMod val="50000"/>
                  </a:schemeClr>
                </a:solidFill>
              </a:rPr>
              <a:t>Document &amp; Write It Down</a:t>
            </a:r>
          </a:p>
          <a:p>
            <a:r>
              <a:rPr lang="en-US" sz="1600" dirty="0"/>
              <a:t>	Document your protocols for the different types of investigations such as  theft, narcotics usage, harassment and “post-	incident” issues like robberies or safety issues.</a:t>
            </a:r>
          </a:p>
          <a:p>
            <a:endParaRPr lang="en-US" sz="1600" dirty="0"/>
          </a:p>
          <a:p>
            <a:r>
              <a:rPr lang="en-US" sz="1600" b="1" dirty="0">
                <a:solidFill>
                  <a:schemeClr val="accent4">
                    <a:lumMod val="50000"/>
                  </a:schemeClr>
                </a:solidFill>
              </a:rPr>
              <a:t>Have the Right People Investigate</a:t>
            </a:r>
          </a:p>
          <a:p>
            <a:pPr lvl="1"/>
            <a:r>
              <a:rPr lang="en-US" sz="1600" dirty="0"/>
              <a:t>Investigations should be conducted by trained and certified personnel to reduce liability and properly control the situation.</a:t>
            </a:r>
          </a:p>
          <a:p>
            <a:endParaRPr lang="en-US" sz="1600" dirty="0"/>
          </a:p>
          <a:p>
            <a:r>
              <a:rPr lang="en-US" sz="1600" b="1" dirty="0">
                <a:solidFill>
                  <a:schemeClr val="accent4">
                    <a:lumMod val="50000"/>
                  </a:schemeClr>
                </a:solidFill>
              </a:rPr>
              <a:t>Investigate Consistently &amp; Completely</a:t>
            </a:r>
          </a:p>
          <a:p>
            <a:r>
              <a:rPr lang="en-US" sz="1600" dirty="0"/>
              <a:t>	Guidelines should be developed that provide consistent practices in completing investigations, report writing, restitution, 	prosecution and confidentiality. </a:t>
            </a:r>
          </a:p>
        </p:txBody>
      </p:sp>
    </p:spTree>
    <p:extLst>
      <p:ext uri="{BB962C8B-B14F-4D97-AF65-F5344CB8AC3E}">
        <p14:creationId xmlns:p14="http://schemas.microsoft.com/office/powerpoint/2010/main" val="2270444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3AD42-51ED-8DE0-B28C-76D2B1F6DF1B}"/>
              </a:ext>
            </a:extLst>
          </p:cNvPr>
          <p:cNvSpPr>
            <a:spLocks noGrp="1"/>
          </p:cNvSpPr>
          <p:nvPr>
            <p:ph type="title"/>
          </p:nvPr>
        </p:nvSpPr>
        <p:spPr>
          <a:xfrm>
            <a:off x="838200" y="681487"/>
            <a:ext cx="10515600" cy="646981"/>
          </a:xfrm>
        </p:spPr>
        <p:txBody>
          <a:bodyPr>
            <a:normAutofit fontScale="90000"/>
          </a:bodyPr>
          <a:lstStyle/>
          <a:p>
            <a:r>
              <a:rPr lang="en-US" sz="2800" b="1" dirty="0">
                <a:solidFill>
                  <a:schemeClr val="accent4">
                    <a:lumMod val="50000"/>
                  </a:schemeClr>
                </a:solidFill>
                <a:latin typeface="+mn-lt"/>
              </a:rPr>
              <a:t>Ingredient 5: Education &amp; Training</a:t>
            </a:r>
            <a:br>
              <a:rPr lang="en-US" sz="2800" b="1" dirty="0">
                <a:solidFill>
                  <a:schemeClr val="accent4">
                    <a:lumMod val="50000"/>
                  </a:schemeClr>
                </a:solidFill>
                <a:latin typeface="+mn-lt"/>
              </a:rPr>
            </a:br>
            <a:endParaRPr lang="en-US" sz="2800" b="1" dirty="0">
              <a:solidFill>
                <a:schemeClr val="accent4">
                  <a:lumMod val="50000"/>
                </a:schemeClr>
              </a:solidFill>
              <a:latin typeface="+mn-lt"/>
            </a:endParaRPr>
          </a:p>
        </p:txBody>
      </p:sp>
      <p:sp>
        <p:nvSpPr>
          <p:cNvPr id="3" name="Footer Placeholder 2">
            <a:extLst>
              <a:ext uri="{FF2B5EF4-FFF2-40B4-BE49-F238E27FC236}">
                <a16:creationId xmlns:a16="http://schemas.microsoft.com/office/drawing/2014/main" id="{F9633F10-9A4A-4365-B1DF-CD0B004B8BA0}"/>
              </a:ext>
            </a:extLst>
          </p:cNvPr>
          <p:cNvSpPr>
            <a:spLocks noGrp="1"/>
          </p:cNvSpPr>
          <p:nvPr>
            <p:ph type="ftr" sz="quarter" idx="11"/>
          </p:nvPr>
        </p:nvSpPr>
        <p:spPr/>
        <p:txBody>
          <a:bodyPr/>
          <a:lstStyle/>
          <a:p>
            <a:r>
              <a:rPr lang="en-US"/>
              <a:t>© 2023 The Integritus Group, Inc.</a:t>
            </a:r>
          </a:p>
        </p:txBody>
      </p:sp>
      <p:sp>
        <p:nvSpPr>
          <p:cNvPr id="5" name="TextBox 4">
            <a:extLst>
              <a:ext uri="{FF2B5EF4-FFF2-40B4-BE49-F238E27FC236}">
                <a16:creationId xmlns:a16="http://schemas.microsoft.com/office/drawing/2014/main" id="{439F9EBC-2A76-7D4F-CA0D-6B4D038378CE}"/>
              </a:ext>
            </a:extLst>
          </p:cNvPr>
          <p:cNvSpPr txBox="1"/>
          <p:nvPr/>
        </p:nvSpPr>
        <p:spPr>
          <a:xfrm>
            <a:off x="373812" y="1354347"/>
            <a:ext cx="11409871" cy="4801314"/>
          </a:xfrm>
          <a:prstGeom prst="rect">
            <a:avLst/>
          </a:prstGeom>
          <a:noFill/>
        </p:spPr>
        <p:txBody>
          <a:bodyPr wrap="square">
            <a:spAutoFit/>
          </a:bodyPr>
          <a:lstStyle/>
          <a:p>
            <a:pPr algn="ctr"/>
            <a:r>
              <a:rPr lang="en-US" b="1" dirty="0">
                <a:solidFill>
                  <a:schemeClr val="accent4">
                    <a:lumMod val="50000"/>
                  </a:schemeClr>
                </a:solidFill>
              </a:rPr>
              <a:t>“When people know better, they do better”</a:t>
            </a:r>
          </a:p>
          <a:p>
            <a:endParaRPr lang="en-US" dirty="0"/>
          </a:p>
          <a:p>
            <a:r>
              <a:rPr lang="en-US" b="1" dirty="0"/>
              <a:t>The best tool for reducing loss and improving performance is an educated staff. An effective loss prevention program provides the training to ensure that every employee is equipped with the information needed to prevent loss.</a:t>
            </a:r>
          </a:p>
          <a:p>
            <a:endParaRPr lang="en-US" dirty="0"/>
          </a:p>
          <a:p>
            <a:r>
              <a:rPr lang="en-US" dirty="0">
                <a:solidFill>
                  <a:schemeClr val="accent4">
                    <a:lumMod val="75000"/>
                  </a:schemeClr>
                </a:solidFill>
              </a:rPr>
              <a:t>A training and awareness program should include;</a:t>
            </a:r>
          </a:p>
          <a:p>
            <a:endParaRPr lang="en-US" dirty="0"/>
          </a:p>
          <a:p>
            <a:pPr marL="285750" indent="-285750">
              <a:buClr>
                <a:schemeClr val="accent4">
                  <a:lumMod val="75000"/>
                </a:schemeClr>
              </a:buClr>
              <a:buFont typeface="Courier New" panose="02070309020205020404" pitchFamily="49" charset="0"/>
              <a:buChar char="o"/>
            </a:pPr>
            <a:r>
              <a:rPr lang="en-US" dirty="0"/>
              <a:t> Training specific programs for management and employees –both location-based and corporate personnel</a:t>
            </a:r>
          </a:p>
          <a:p>
            <a:endParaRPr lang="en-US" dirty="0"/>
          </a:p>
          <a:p>
            <a:pPr marL="285750" indent="-285750">
              <a:buClr>
                <a:schemeClr val="accent4">
                  <a:lumMod val="75000"/>
                </a:schemeClr>
              </a:buClr>
              <a:buFont typeface="Courier New" panose="02070309020205020404" pitchFamily="49" charset="0"/>
              <a:buChar char="o"/>
            </a:pPr>
            <a:r>
              <a:rPr lang="en-US" dirty="0"/>
              <a:t> New Hire orientation program to on-board employees with a basic understanding of loss prevention in the food </a:t>
            </a:r>
          </a:p>
          <a:p>
            <a:r>
              <a:rPr lang="en-US" dirty="0"/>
              <a:t>      service  environment</a:t>
            </a:r>
          </a:p>
          <a:p>
            <a:endParaRPr lang="en-US" dirty="0"/>
          </a:p>
          <a:p>
            <a:pPr marL="285750" indent="-285750">
              <a:buClr>
                <a:schemeClr val="accent4">
                  <a:lumMod val="75000"/>
                </a:schemeClr>
              </a:buClr>
              <a:buFont typeface="Courier New" panose="02070309020205020404" pitchFamily="49" charset="0"/>
              <a:buChar char="o"/>
            </a:pPr>
            <a:r>
              <a:rPr lang="en-US" dirty="0"/>
              <a:t>Regular (monthly is best), written materials to provide information and awareness to keep loss prevention “top of mind”</a:t>
            </a:r>
          </a:p>
          <a:p>
            <a:endParaRPr lang="en-US" dirty="0"/>
          </a:p>
          <a:p>
            <a:pPr marL="285750" indent="-285750">
              <a:buClr>
                <a:schemeClr val="accent4">
                  <a:lumMod val="75000"/>
                </a:schemeClr>
              </a:buClr>
              <a:buFont typeface="Courier New" panose="02070309020205020404" pitchFamily="49" charset="0"/>
              <a:buChar char="o"/>
            </a:pPr>
            <a:r>
              <a:rPr lang="en-US" dirty="0"/>
              <a:t> A schedule of in-store training sessions for those target locations that need additional awareness to conform to    </a:t>
            </a:r>
          </a:p>
          <a:p>
            <a:r>
              <a:rPr lang="en-US" dirty="0"/>
              <a:t>     company standards </a:t>
            </a:r>
          </a:p>
        </p:txBody>
      </p:sp>
    </p:spTree>
    <p:extLst>
      <p:ext uri="{BB962C8B-B14F-4D97-AF65-F5344CB8AC3E}">
        <p14:creationId xmlns:p14="http://schemas.microsoft.com/office/powerpoint/2010/main" val="1278541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3AD42-51ED-8DE0-B28C-76D2B1F6DF1B}"/>
              </a:ext>
            </a:extLst>
          </p:cNvPr>
          <p:cNvSpPr>
            <a:spLocks noGrp="1"/>
          </p:cNvSpPr>
          <p:nvPr>
            <p:ph type="title"/>
          </p:nvPr>
        </p:nvSpPr>
        <p:spPr>
          <a:xfrm>
            <a:off x="838200" y="612475"/>
            <a:ext cx="10515600" cy="629729"/>
          </a:xfrm>
        </p:spPr>
        <p:txBody>
          <a:bodyPr>
            <a:normAutofit fontScale="90000"/>
          </a:bodyPr>
          <a:lstStyle/>
          <a:p>
            <a:r>
              <a:rPr lang="en-US" sz="2800" b="1" dirty="0">
                <a:solidFill>
                  <a:schemeClr val="accent4">
                    <a:lumMod val="50000"/>
                  </a:schemeClr>
                </a:solidFill>
                <a:latin typeface="+mn-lt"/>
              </a:rPr>
              <a:t>The Next Step in Your Recipe for Loss Prevention Success</a:t>
            </a:r>
            <a:br>
              <a:rPr lang="en-US" sz="2800" b="1" dirty="0">
                <a:solidFill>
                  <a:schemeClr val="accent4">
                    <a:lumMod val="50000"/>
                  </a:schemeClr>
                </a:solidFill>
                <a:latin typeface="+mn-lt"/>
              </a:rPr>
            </a:br>
            <a:endParaRPr lang="en-US" sz="2800" b="1" dirty="0">
              <a:solidFill>
                <a:schemeClr val="accent4">
                  <a:lumMod val="50000"/>
                </a:schemeClr>
              </a:solidFill>
              <a:latin typeface="+mn-lt"/>
            </a:endParaRPr>
          </a:p>
        </p:txBody>
      </p:sp>
      <p:sp>
        <p:nvSpPr>
          <p:cNvPr id="3" name="Footer Placeholder 2">
            <a:extLst>
              <a:ext uri="{FF2B5EF4-FFF2-40B4-BE49-F238E27FC236}">
                <a16:creationId xmlns:a16="http://schemas.microsoft.com/office/drawing/2014/main" id="{F9633F10-9A4A-4365-B1DF-CD0B004B8BA0}"/>
              </a:ext>
            </a:extLst>
          </p:cNvPr>
          <p:cNvSpPr>
            <a:spLocks noGrp="1"/>
          </p:cNvSpPr>
          <p:nvPr>
            <p:ph type="ftr" sz="quarter" idx="11"/>
          </p:nvPr>
        </p:nvSpPr>
        <p:spPr/>
        <p:txBody>
          <a:bodyPr/>
          <a:lstStyle/>
          <a:p>
            <a:r>
              <a:rPr lang="en-US"/>
              <a:t>© 2023 The Integritus Group, Inc.</a:t>
            </a:r>
          </a:p>
        </p:txBody>
      </p:sp>
      <p:sp>
        <p:nvSpPr>
          <p:cNvPr id="5" name="TextBox 4">
            <a:extLst>
              <a:ext uri="{FF2B5EF4-FFF2-40B4-BE49-F238E27FC236}">
                <a16:creationId xmlns:a16="http://schemas.microsoft.com/office/drawing/2014/main" id="{81F1AA14-5FB8-C326-12FF-4AEA7EC3A335}"/>
              </a:ext>
            </a:extLst>
          </p:cNvPr>
          <p:cNvSpPr txBox="1"/>
          <p:nvPr/>
        </p:nvSpPr>
        <p:spPr>
          <a:xfrm>
            <a:off x="458637" y="1242204"/>
            <a:ext cx="11274725" cy="5078313"/>
          </a:xfrm>
          <a:prstGeom prst="rect">
            <a:avLst/>
          </a:prstGeom>
          <a:noFill/>
        </p:spPr>
        <p:txBody>
          <a:bodyPr wrap="square">
            <a:spAutoFit/>
          </a:bodyPr>
          <a:lstStyle/>
          <a:p>
            <a:pPr algn="ctr"/>
            <a:r>
              <a:rPr lang="en-US" b="1" dirty="0">
                <a:solidFill>
                  <a:schemeClr val="accent4">
                    <a:lumMod val="50000"/>
                  </a:schemeClr>
                </a:solidFill>
              </a:rPr>
              <a:t>“You can’t build a reputation on what you plan to do…only on what you do”</a:t>
            </a:r>
          </a:p>
          <a:p>
            <a:endParaRPr lang="en-US" dirty="0"/>
          </a:p>
          <a:p>
            <a:r>
              <a:rPr lang="en-US" b="1" dirty="0"/>
              <a:t>A comprehensive loss prevention program starts with the right “ingredients” and should follow up with the clear “recipe” that includes your goals, objectives and steps to completion. </a:t>
            </a:r>
          </a:p>
          <a:p>
            <a:endParaRPr lang="en-US" b="1" dirty="0"/>
          </a:p>
          <a:p>
            <a:endParaRPr lang="en-US" dirty="0"/>
          </a:p>
          <a:p>
            <a:r>
              <a:rPr lang="en-US" dirty="0">
                <a:solidFill>
                  <a:schemeClr val="accent4">
                    <a:lumMod val="75000"/>
                  </a:schemeClr>
                </a:solidFill>
              </a:rPr>
              <a:t>To begin taking the next steps and determine your goals, answer these questions…</a:t>
            </a:r>
          </a:p>
          <a:p>
            <a:endParaRPr lang="en-US" dirty="0"/>
          </a:p>
          <a:p>
            <a:endParaRPr lang="en-US" dirty="0"/>
          </a:p>
          <a:p>
            <a:pPr marL="285750" indent="-285750">
              <a:buClr>
                <a:schemeClr val="accent4">
                  <a:lumMod val="75000"/>
                </a:schemeClr>
              </a:buClr>
              <a:buFont typeface="Courier New" panose="02070309020205020404" pitchFamily="49" charset="0"/>
              <a:buChar char="o"/>
            </a:pPr>
            <a:r>
              <a:rPr lang="en-US" dirty="0"/>
              <a:t>Where are the opportunities to decrease our losses, food costs and risks?</a:t>
            </a:r>
          </a:p>
          <a:p>
            <a:pPr marL="285750" indent="-285750">
              <a:buClr>
                <a:schemeClr val="accent4">
                  <a:lumMod val="75000"/>
                </a:schemeClr>
              </a:buClr>
              <a:buFont typeface="Courier New" panose="02070309020205020404" pitchFamily="49" charset="0"/>
              <a:buChar char="o"/>
            </a:pPr>
            <a:endParaRPr lang="en-US" dirty="0"/>
          </a:p>
          <a:p>
            <a:pPr marL="285750" indent="-285750">
              <a:buClr>
                <a:schemeClr val="accent4">
                  <a:lumMod val="75000"/>
                </a:schemeClr>
              </a:buClr>
              <a:buFont typeface="Courier New" panose="02070309020205020404" pitchFamily="49" charset="0"/>
              <a:buChar char="o"/>
            </a:pPr>
            <a:r>
              <a:rPr lang="en-US" dirty="0"/>
              <a:t>Are we being proactive in trying to prevent and mitigate risk and loss?</a:t>
            </a:r>
          </a:p>
          <a:p>
            <a:pPr marL="285750" indent="-285750">
              <a:buClr>
                <a:schemeClr val="accent4">
                  <a:lumMod val="75000"/>
                </a:schemeClr>
              </a:buClr>
              <a:buFont typeface="Courier New" panose="02070309020205020404" pitchFamily="49" charset="0"/>
              <a:buChar char="o"/>
            </a:pPr>
            <a:endParaRPr lang="en-US" dirty="0"/>
          </a:p>
          <a:p>
            <a:pPr marL="285750" indent="-285750">
              <a:buClr>
                <a:schemeClr val="accent4">
                  <a:lumMod val="75000"/>
                </a:schemeClr>
              </a:buClr>
              <a:buFont typeface="Courier New" panose="02070309020205020404" pitchFamily="49" charset="0"/>
              <a:buChar char="o"/>
            </a:pPr>
            <a:r>
              <a:rPr lang="en-US" dirty="0"/>
              <a:t>Do our employees know their role in preventing loss and do we provide them with the training to understand how to prevent loss?</a:t>
            </a:r>
          </a:p>
          <a:p>
            <a:pPr marL="285750" indent="-285750">
              <a:buClr>
                <a:schemeClr val="accent4">
                  <a:lumMod val="75000"/>
                </a:schemeClr>
              </a:buClr>
              <a:buFont typeface="Courier New" panose="02070309020205020404" pitchFamily="49" charset="0"/>
              <a:buChar char="o"/>
            </a:pPr>
            <a:endParaRPr lang="en-US" dirty="0"/>
          </a:p>
          <a:p>
            <a:pPr marL="285750" indent="-285750">
              <a:buClr>
                <a:schemeClr val="accent4">
                  <a:lumMod val="75000"/>
                </a:schemeClr>
              </a:buClr>
              <a:buFont typeface="Courier New" panose="02070309020205020404" pitchFamily="49" charset="0"/>
              <a:buChar char="o"/>
            </a:pPr>
            <a:r>
              <a:rPr lang="en-US" dirty="0"/>
              <a:t>What practices do we need to develop from scratch? Could we use assistance in the development of these</a:t>
            </a:r>
          </a:p>
          <a:p>
            <a:r>
              <a:rPr lang="en-US" dirty="0"/>
              <a:t>      components?</a:t>
            </a:r>
          </a:p>
        </p:txBody>
      </p:sp>
    </p:spTree>
    <p:extLst>
      <p:ext uri="{BB962C8B-B14F-4D97-AF65-F5344CB8AC3E}">
        <p14:creationId xmlns:p14="http://schemas.microsoft.com/office/powerpoint/2010/main" val="429264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9633F10-9A4A-4365-B1DF-CD0B004B8BA0}"/>
              </a:ext>
            </a:extLst>
          </p:cNvPr>
          <p:cNvSpPr>
            <a:spLocks noGrp="1"/>
          </p:cNvSpPr>
          <p:nvPr>
            <p:ph type="ftr" sz="quarter" idx="11"/>
          </p:nvPr>
        </p:nvSpPr>
        <p:spPr/>
        <p:txBody>
          <a:bodyPr/>
          <a:lstStyle/>
          <a:p>
            <a:r>
              <a:rPr lang="en-US"/>
              <a:t>© 2023 The Integritus Group, Inc.</a:t>
            </a:r>
          </a:p>
        </p:txBody>
      </p:sp>
      <p:sp>
        <p:nvSpPr>
          <p:cNvPr id="4" name="TextBox 3">
            <a:extLst>
              <a:ext uri="{FF2B5EF4-FFF2-40B4-BE49-F238E27FC236}">
                <a16:creationId xmlns:a16="http://schemas.microsoft.com/office/drawing/2014/main" id="{55B16D9E-F55D-198B-F67F-7B2EA974FFDA}"/>
              </a:ext>
            </a:extLst>
          </p:cNvPr>
          <p:cNvSpPr txBox="1"/>
          <p:nvPr/>
        </p:nvSpPr>
        <p:spPr>
          <a:xfrm>
            <a:off x="483079" y="268813"/>
            <a:ext cx="8229600" cy="5693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accent4">
                    <a:lumMod val="50000"/>
                  </a:schemeClr>
                </a:solidFill>
                <a:effectLst/>
                <a:uLnTx/>
                <a:uFillTx/>
              </a:rPr>
              <a:t>About The Integritus Group</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black"/>
              </a:solidFill>
              <a:effectLst/>
              <a:uLnTx/>
              <a:uFillTx/>
            </a:endParaRPr>
          </a:p>
        </p:txBody>
      </p:sp>
      <p:sp>
        <p:nvSpPr>
          <p:cNvPr id="5" name="Content Placeholder 9">
            <a:extLst>
              <a:ext uri="{FF2B5EF4-FFF2-40B4-BE49-F238E27FC236}">
                <a16:creationId xmlns:a16="http://schemas.microsoft.com/office/drawing/2014/main" id="{B8CECF6D-E1F7-2345-3E9F-F777318917DB}"/>
              </a:ext>
            </a:extLst>
          </p:cNvPr>
          <p:cNvSpPr txBox="1">
            <a:spLocks/>
          </p:cNvSpPr>
          <p:nvPr/>
        </p:nvSpPr>
        <p:spPr>
          <a:xfrm>
            <a:off x="161027" y="942201"/>
            <a:ext cx="11087818" cy="556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None/>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n-US" sz="1400" b="1" i="0" u="none" strike="noStrike" kern="1200" cap="none" spc="0" normalizeH="0" baseline="0" noProof="0" dirty="0">
                <a:ln>
                  <a:noFill/>
                </a:ln>
                <a:solidFill>
                  <a:sysClr val="windowText" lastClr="000000"/>
                </a:solidFill>
                <a:effectLst/>
                <a:uLnTx/>
                <a:uFillTx/>
                <a:latin typeface="Calibri"/>
                <a:ea typeface="+mn-ea"/>
                <a:cs typeface="+mn-cs"/>
              </a:rPr>
              <a:t>The Integritus Group, Inc. is a leader in loss prevention outsource solutions and services across the United States and Canada.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1"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a:ln>
                  <a:noFill/>
                </a:ln>
                <a:solidFill>
                  <a:sysClr val="windowText" lastClr="000000"/>
                </a:solidFill>
                <a:effectLst/>
                <a:uLnTx/>
                <a:uFillTx/>
                <a:latin typeface="Calibri"/>
                <a:ea typeface="+mn-ea"/>
                <a:cs typeface="+mn-cs"/>
              </a:rPr>
              <a:t>	The Integritus Group helps companies build comprehensive and proactive loss prevention programs that deliver results. The Integritus Group is more than just trusted experts and consultants; We provide the field and corporate personnel that build and execute loss prevention services and solutions.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n-US" sz="1400" b="1" i="0" u="none" strike="noStrike" kern="1200" cap="none" spc="0" normalizeH="0" baseline="0" noProof="0" dirty="0">
                <a:ln>
                  <a:noFill/>
                </a:ln>
                <a:solidFill>
                  <a:sysClr val="windowText" lastClr="000000"/>
                </a:solidFill>
                <a:effectLst/>
                <a:uLnTx/>
                <a:uFillTx/>
                <a:latin typeface="Calibri"/>
                <a:ea typeface="+mn-ea"/>
                <a:cs typeface="+mn-cs"/>
              </a:rPr>
              <a:t>Our value proposition is simple. We provide our clients with: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a:ln>
                <a:noFill/>
              </a:ln>
              <a:solidFill>
                <a:sysClr val="windowText" lastClr="000000"/>
              </a:solidFill>
              <a:effectLst/>
              <a:uLnTx/>
              <a:uFillTx/>
              <a:latin typeface="Calibri"/>
              <a:ea typeface="+mn-ea"/>
              <a:cs typeface="+mn-cs"/>
            </a:endParaRPr>
          </a:p>
          <a:p>
            <a:pPr marL="685800" marR="0" lvl="1" indent="-285750" algn="l" defTabSz="914400" rtl="0" eaLnBrk="1" fontAlgn="auto" latinLnBrk="0" hangingPunct="1">
              <a:lnSpc>
                <a:spcPct val="100000"/>
              </a:lnSpc>
              <a:spcBef>
                <a:spcPct val="20000"/>
              </a:spcBef>
              <a:spcAft>
                <a:spcPts val="0"/>
              </a:spcAft>
              <a:buClr>
                <a:srgbClr val="F79646">
                  <a:lumMod val="50000"/>
                </a:srgbClr>
              </a:buClr>
              <a:buSzTx/>
              <a:buFont typeface="Wingdings" panose="05000000000000000000" pitchFamily="2" charset="2"/>
              <a:buChar char="Ø"/>
              <a:tabLst/>
              <a:defRPr/>
            </a:pPr>
            <a:r>
              <a:rPr kumimoji="0" lang="en-US" sz="1400" b="1" i="0" u="none" strike="noStrike" kern="1200" cap="none" spc="0" normalizeH="0" baseline="0" noProof="0" dirty="0">
                <a:ln>
                  <a:noFill/>
                </a:ln>
                <a:solidFill>
                  <a:srgbClr val="F79646">
                    <a:lumMod val="50000"/>
                  </a:srgbClr>
                </a:solidFill>
                <a:effectLst/>
                <a:uLnTx/>
                <a:uFillTx/>
                <a:latin typeface="Calibri"/>
                <a:ea typeface="+mn-ea"/>
                <a:cs typeface="+mn-cs"/>
              </a:rPr>
              <a:t>Proven loss prevention strategies and results</a:t>
            </a:r>
          </a:p>
          <a:p>
            <a:pPr marL="685800" marR="0" lvl="1" indent="-285750" algn="l" defTabSz="914400" rtl="0" eaLnBrk="1" fontAlgn="auto" latinLnBrk="0" hangingPunct="1">
              <a:lnSpc>
                <a:spcPct val="100000"/>
              </a:lnSpc>
              <a:spcBef>
                <a:spcPct val="20000"/>
              </a:spcBef>
              <a:spcAft>
                <a:spcPts val="0"/>
              </a:spcAft>
              <a:buClr>
                <a:srgbClr val="F79646">
                  <a:lumMod val="50000"/>
                </a:srgbClr>
              </a:buClr>
              <a:buSzTx/>
              <a:buFont typeface="Wingdings" panose="05000000000000000000" pitchFamily="2" charset="2"/>
              <a:buChar char="Ø"/>
              <a:tabLst/>
              <a:defRPr/>
            </a:pPr>
            <a:r>
              <a:rPr kumimoji="0" lang="en-US" sz="1400" b="1" i="0" u="none" strike="noStrike" kern="1200" cap="none" spc="0" normalizeH="0" baseline="0" noProof="0" dirty="0">
                <a:ln>
                  <a:noFill/>
                </a:ln>
                <a:solidFill>
                  <a:srgbClr val="F79646">
                    <a:lumMod val="50000"/>
                  </a:srgbClr>
                </a:solidFill>
                <a:effectLst/>
                <a:uLnTx/>
                <a:uFillTx/>
                <a:latin typeface="Calibri"/>
                <a:ea typeface="+mn-ea"/>
                <a:cs typeface="+mn-cs"/>
              </a:rPr>
              <a:t>Expert field personnel for a successful loss prevention program </a:t>
            </a:r>
          </a:p>
          <a:p>
            <a:pPr marL="685800" marR="0" lvl="1" indent="-285750" algn="l" defTabSz="914400" rtl="0" eaLnBrk="1" fontAlgn="auto" latinLnBrk="0" hangingPunct="1">
              <a:lnSpc>
                <a:spcPct val="100000"/>
              </a:lnSpc>
              <a:spcBef>
                <a:spcPct val="20000"/>
              </a:spcBef>
              <a:spcAft>
                <a:spcPts val="0"/>
              </a:spcAft>
              <a:buClr>
                <a:srgbClr val="F79646">
                  <a:lumMod val="50000"/>
                </a:srgbClr>
              </a:buClr>
              <a:buSzTx/>
              <a:buFont typeface="Wingdings" panose="05000000000000000000" pitchFamily="2" charset="2"/>
              <a:buChar char="Ø"/>
              <a:tabLst/>
              <a:defRPr/>
            </a:pPr>
            <a:r>
              <a:rPr kumimoji="0" lang="en-US" sz="1400" b="1" i="0" u="none" strike="noStrike" kern="1200" cap="none" spc="0" normalizeH="0" baseline="0" noProof="0" dirty="0">
                <a:ln>
                  <a:noFill/>
                </a:ln>
                <a:solidFill>
                  <a:srgbClr val="F79646">
                    <a:lumMod val="50000"/>
                  </a:srgbClr>
                </a:solidFill>
                <a:effectLst/>
                <a:uLnTx/>
                <a:uFillTx/>
                <a:latin typeface="Calibri"/>
                <a:ea typeface="+mn-ea"/>
                <a:cs typeface="+mn-cs"/>
              </a:rPr>
              <a:t>The ability to quickly develop, implement and execute a new loss prevention function (complete outsourced model) </a:t>
            </a:r>
          </a:p>
          <a:p>
            <a:pPr marL="685800" marR="0" lvl="1" indent="-285750" algn="l" defTabSz="914400" rtl="0" eaLnBrk="1" fontAlgn="auto" latinLnBrk="0" hangingPunct="1">
              <a:lnSpc>
                <a:spcPct val="100000"/>
              </a:lnSpc>
              <a:spcBef>
                <a:spcPct val="20000"/>
              </a:spcBef>
              <a:spcAft>
                <a:spcPts val="0"/>
              </a:spcAft>
              <a:buClr>
                <a:srgbClr val="F79646">
                  <a:lumMod val="50000"/>
                </a:srgbClr>
              </a:buClr>
              <a:buSzTx/>
              <a:buFont typeface="Wingdings" panose="05000000000000000000" pitchFamily="2" charset="2"/>
              <a:buChar char="Ø"/>
              <a:tabLst/>
              <a:defRPr/>
            </a:pPr>
            <a:r>
              <a:rPr kumimoji="0" lang="en-US" sz="1400" b="1" i="0" u="none" strike="noStrike" kern="1200" cap="none" spc="0" normalizeH="0" baseline="0" noProof="0" dirty="0">
                <a:ln>
                  <a:noFill/>
                </a:ln>
                <a:solidFill>
                  <a:srgbClr val="F79646">
                    <a:lumMod val="50000"/>
                  </a:srgbClr>
                </a:solidFill>
                <a:effectLst/>
                <a:uLnTx/>
                <a:uFillTx/>
                <a:latin typeface="Calibri"/>
                <a:ea typeface="+mn-ea"/>
                <a:cs typeface="+mn-cs"/>
              </a:rPr>
              <a:t>Supplement an existing loss prevention department with additional resources that are less costly than adding headcount.</a:t>
            </a:r>
          </a:p>
          <a:p>
            <a:pPr marL="685800" marR="0" lvl="1" indent="-285750" algn="l" defTabSz="914400" rtl="0" eaLnBrk="1" fontAlgn="auto" latinLnBrk="0" hangingPunct="1">
              <a:lnSpc>
                <a:spcPct val="100000"/>
              </a:lnSpc>
              <a:spcBef>
                <a:spcPct val="20000"/>
              </a:spcBef>
              <a:spcAft>
                <a:spcPts val="0"/>
              </a:spcAft>
              <a:buClr>
                <a:srgbClr val="F79646">
                  <a:lumMod val="50000"/>
                </a:srgbClr>
              </a:buClr>
              <a:buSzTx/>
              <a:buFont typeface="Wingdings" panose="05000000000000000000" pitchFamily="2" charset="2"/>
              <a:buChar char="Ø"/>
              <a:tabLst/>
              <a:defRPr/>
            </a:pPr>
            <a:r>
              <a:rPr kumimoji="0" lang="en-US" sz="1400" b="1" i="0" u="none" strike="noStrike" kern="1200" cap="none" spc="0" normalizeH="0" baseline="0" noProof="0" dirty="0">
                <a:ln>
                  <a:noFill/>
                </a:ln>
                <a:solidFill>
                  <a:srgbClr val="F79646">
                    <a:lumMod val="50000"/>
                  </a:srgbClr>
                </a:solidFill>
                <a:effectLst/>
                <a:uLnTx/>
                <a:uFillTx/>
                <a:latin typeface="Calibri"/>
                <a:ea typeface="+mn-ea"/>
                <a:cs typeface="+mn-cs"/>
              </a:rPr>
              <a:t>Cost effective programs </a:t>
            </a:r>
          </a:p>
          <a:p>
            <a:pPr marL="685800" marR="0" lvl="1" indent="-285750" algn="l" defTabSz="914400" rtl="0" eaLnBrk="1" fontAlgn="auto" latinLnBrk="0" hangingPunct="1">
              <a:lnSpc>
                <a:spcPct val="100000"/>
              </a:lnSpc>
              <a:spcBef>
                <a:spcPct val="20000"/>
              </a:spcBef>
              <a:spcAft>
                <a:spcPts val="0"/>
              </a:spcAft>
              <a:buClr>
                <a:srgbClr val="F79646">
                  <a:lumMod val="50000"/>
                </a:srgbClr>
              </a:buClr>
              <a:buSzTx/>
              <a:buFont typeface="Wingdings" panose="05000000000000000000" pitchFamily="2" charset="2"/>
              <a:buChar char="Ø"/>
              <a:tabLst/>
              <a:defRPr/>
            </a:pPr>
            <a:r>
              <a:rPr lang="en-US" sz="1400" b="1" dirty="0">
                <a:solidFill>
                  <a:srgbClr val="F79646">
                    <a:lumMod val="50000"/>
                  </a:srgbClr>
                </a:solidFill>
                <a:latin typeface="Calibri"/>
              </a:rPr>
              <a:t>No long term contracts</a:t>
            </a:r>
            <a:endParaRPr kumimoji="0" lang="en-US" sz="1400" b="1" i="0" u="none" strike="noStrike" kern="1200" cap="none" spc="0" normalizeH="0" baseline="0" noProof="0" dirty="0">
              <a:ln>
                <a:noFill/>
              </a:ln>
              <a:solidFill>
                <a:srgbClr val="F79646">
                  <a:lumMod val="50000"/>
                </a:srgb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n-US" sz="1400" b="1" i="0" u="none" strike="noStrike" kern="1200" cap="none" spc="0" normalizeH="0" baseline="0" noProof="0" dirty="0">
                <a:ln>
                  <a:noFill/>
                </a:ln>
                <a:solidFill>
                  <a:sysClr val="windowText" lastClr="000000"/>
                </a:solidFill>
                <a:effectLst/>
                <a:uLnTx/>
                <a:uFillTx/>
                <a:latin typeface="Calibri"/>
                <a:ea typeface="+mn-ea"/>
                <a:cs typeface="+mn-cs"/>
              </a:rPr>
              <a:t>The Integritus Group has designed and executed programs with results that exceed expectations.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ysClr val="windowText" lastClr="000000"/>
                </a:solidFill>
                <a:effectLst/>
                <a:uLnTx/>
                <a:uFillTx/>
                <a:latin typeface="Calibri"/>
                <a:ea typeface="+mn-ea"/>
                <a:cs typeface="+mn-cs"/>
              </a:rPr>
              <a:t>	We invite you to learn more about The Integritus Group and the benefits of our expert solutions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ysClr val="windowText" lastClr="000000"/>
                </a:solidFill>
                <a:effectLst/>
                <a:uLnTx/>
                <a:uFillTx/>
                <a:latin typeface="Calibri"/>
                <a:ea typeface="+mn-ea"/>
                <a:cs typeface="+mn-cs"/>
              </a:rPr>
              <a:t>	and services.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n-US" sz="1800" b="0" i="0" u="none" strike="noStrike" kern="1200" cap="none" spc="0" normalizeH="0" baseline="0" noProof="0" dirty="0">
                <a:ln>
                  <a:noFill/>
                </a:ln>
                <a:solidFill>
                  <a:srgbClr val="FF0000"/>
                </a:solidFill>
                <a:effectLst/>
                <a:uLnTx/>
                <a:uFillTx/>
                <a:latin typeface="Calibri"/>
                <a:ea typeface="+mn-ea"/>
                <a:cs typeface="+mn-cs"/>
                <a:hlinkClick r:id="rId2"/>
              </a:rPr>
              <a:t>VISIT OUR WEBSITE</a:t>
            </a: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n-US" sz="1400" b="0" i="0" u="none" strike="noStrike" kern="1200" cap="none" spc="0" normalizeH="0" baseline="0" noProof="0" dirty="0">
                <a:ln>
                  <a:noFill/>
                </a:ln>
                <a:solidFill>
                  <a:sysClr val="windowText" lastClr="000000"/>
                </a:solidFill>
                <a:effectLst/>
                <a:uLnTx/>
                <a:uFillTx/>
                <a:latin typeface="Calibri"/>
                <a:ea typeface="+mn-ea"/>
                <a:cs typeface="+mn-cs"/>
              </a:rPr>
              <a:t>	</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7" name="Picture 6" descr="Button_Discussion_2.jpg">
            <a:hlinkClick r:id="rId3"/>
            <a:extLst>
              <a:ext uri="{FF2B5EF4-FFF2-40B4-BE49-F238E27FC236}">
                <a16:creationId xmlns:a16="http://schemas.microsoft.com/office/drawing/2014/main" id="{B6BFFB63-DAEE-4EBC-4A93-EB3E53DB28A9}"/>
              </a:ext>
            </a:extLst>
          </p:cNvPr>
          <p:cNvPicPr>
            <a:picLocks noChangeAspect="1"/>
          </p:cNvPicPr>
          <p:nvPr/>
        </p:nvPicPr>
        <p:blipFill>
          <a:blip r:embed="rId4" cstate="print"/>
          <a:stretch>
            <a:fillRect/>
          </a:stretch>
        </p:blipFill>
        <p:spPr>
          <a:xfrm>
            <a:off x="8816828" y="4662101"/>
            <a:ext cx="1600200" cy="1981200"/>
          </a:xfrm>
          <a:prstGeom prst="rect">
            <a:avLst/>
          </a:prstGeom>
        </p:spPr>
      </p:pic>
    </p:spTree>
    <p:extLst>
      <p:ext uri="{BB962C8B-B14F-4D97-AF65-F5344CB8AC3E}">
        <p14:creationId xmlns:p14="http://schemas.microsoft.com/office/powerpoint/2010/main" val="3450085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F4ABB3-F97B-92E1-8042-3B8C678DDCCC}"/>
              </a:ext>
            </a:extLst>
          </p:cNvPr>
          <p:cNvSpPr>
            <a:spLocks noGrp="1"/>
          </p:cNvSpPr>
          <p:nvPr>
            <p:ph type="ftr" sz="quarter" idx="11"/>
          </p:nvPr>
        </p:nvSpPr>
        <p:spPr/>
        <p:txBody>
          <a:bodyPr/>
          <a:lstStyle/>
          <a:p>
            <a:r>
              <a:rPr lang="en-US"/>
              <a:t>© 2023 The Integritus Group, Inc.</a:t>
            </a:r>
          </a:p>
        </p:txBody>
      </p:sp>
      <p:pic>
        <p:nvPicPr>
          <p:cNvPr id="7" name="Picture 6" descr="Top view of ground spices on a colored surface">
            <a:extLst>
              <a:ext uri="{FF2B5EF4-FFF2-40B4-BE49-F238E27FC236}">
                <a16:creationId xmlns:a16="http://schemas.microsoft.com/office/drawing/2014/main" id="{CF48113B-957A-CE2F-EBB6-5F7C989AA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7290" y="247349"/>
            <a:ext cx="4114799" cy="6109001"/>
          </a:xfrm>
          <a:prstGeom prst="rect">
            <a:avLst/>
          </a:prstGeom>
          <a:ln>
            <a:noFill/>
          </a:ln>
          <a:effectLst>
            <a:softEdge rad="112500"/>
          </a:effectLst>
        </p:spPr>
      </p:pic>
      <p:sp>
        <p:nvSpPr>
          <p:cNvPr id="8" name="Title 7">
            <a:extLst>
              <a:ext uri="{FF2B5EF4-FFF2-40B4-BE49-F238E27FC236}">
                <a16:creationId xmlns:a16="http://schemas.microsoft.com/office/drawing/2014/main" id="{4C0BAAD7-C3CC-AF73-A9DF-353B0A4F85D4}"/>
              </a:ext>
            </a:extLst>
          </p:cNvPr>
          <p:cNvSpPr txBox="1">
            <a:spLocks/>
          </p:cNvSpPr>
          <p:nvPr/>
        </p:nvSpPr>
        <p:spPr>
          <a:xfrm>
            <a:off x="895711" y="1383102"/>
            <a:ext cx="6858000" cy="17961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An Educational Presentation</a:t>
            </a:r>
            <a:br>
              <a:rPr lang="en-US" sz="2800" dirty="0"/>
            </a:br>
            <a:r>
              <a:rPr lang="en-US" sz="2800" dirty="0"/>
              <a:t>by</a:t>
            </a:r>
          </a:p>
        </p:txBody>
      </p:sp>
      <p:pic>
        <p:nvPicPr>
          <p:cNvPr id="9" name="Picture 8" descr="A picture containing text, clipart&#10;&#10;Description automatically generated">
            <a:extLst>
              <a:ext uri="{FF2B5EF4-FFF2-40B4-BE49-F238E27FC236}">
                <a16:creationId xmlns:a16="http://schemas.microsoft.com/office/drawing/2014/main" id="{3228BE28-E47A-B1D1-8E8D-3A49ADF9F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519" y="3678737"/>
            <a:ext cx="3834384" cy="876009"/>
          </a:xfrm>
          <a:prstGeom prst="rect">
            <a:avLst/>
          </a:prstGeom>
        </p:spPr>
      </p:pic>
    </p:spTree>
    <p:extLst>
      <p:ext uri="{BB962C8B-B14F-4D97-AF65-F5344CB8AC3E}">
        <p14:creationId xmlns:p14="http://schemas.microsoft.com/office/powerpoint/2010/main" val="1096661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CAD4F-1157-647E-6DFD-1A37FE6A76F9}"/>
              </a:ext>
            </a:extLst>
          </p:cNvPr>
          <p:cNvSpPr>
            <a:spLocks noGrp="1"/>
          </p:cNvSpPr>
          <p:nvPr>
            <p:ph type="title"/>
          </p:nvPr>
        </p:nvSpPr>
        <p:spPr>
          <a:xfrm>
            <a:off x="838200" y="0"/>
            <a:ext cx="10515600" cy="1325563"/>
          </a:xfrm>
        </p:spPr>
        <p:txBody>
          <a:bodyPr/>
          <a:lstStyle/>
          <a:p>
            <a:r>
              <a:rPr lang="en-US" dirty="0"/>
              <a:t>Overview</a:t>
            </a:r>
          </a:p>
        </p:txBody>
      </p:sp>
      <p:sp>
        <p:nvSpPr>
          <p:cNvPr id="3" name="Footer Placeholder 2">
            <a:extLst>
              <a:ext uri="{FF2B5EF4-FFF2-40B4-BE49-F238E27FC236}">
                <a16:creationId xmlns:a16="http://schemas.microsoft.com/office/drawing/2014/main" id="{F460A48D-69E1-1F3E-2E3B-686C7510202F}"/>
              </a:ext>
            </a:extLst>
          </p:cNvPr>
          <p:cNvSpPr>
            <a:spLocks noGrp="1"/>
          </p:cNvSpPr>
          <p:nvPr>
            <p:ph type="ftr" sz="quarter" idx="11"/>
          </p:nvPr>
        </p:nvSpPr>
        <p:spPr/>
        <p:txBody>
          <a:bodyPr/>
          <a:lstStyle/>
          <a:p>
            <a:r>
              <a:rPr lang="en-US" dirty="0"/>
              <a:t>© 2023 The Integritus Group, Inc.</a:t>
            </a:r>
          </a:p>
        </p:txBody>
      </p:sp>
      <p:sp>
        <p:nvSpPr>
          <p:cNvPr id="6" name="TextBox 5">
            <a:extLst>
              <a:ext uri="{FF2B5EF4-FFF2-40B4-BE49-F238E27FC236}">
                <a16:creationId xmlns:a16="http://schemas.microsoft.com/office/drawing/2014/main" id="{C794CF5B-15C6-C276-9A2B-5B092CFF5A1A}"/>
              </a:ext>
            </a:extLst>
          </p:cNvPr>
          <p:cNvSpPr txBox="1"/>
          <p:nvPr/>
        </p:nvSpPr>
        <p:spPr>
          <a:xfrm>
            <a:off x="181156" y="1264638"/>
            <a:ext cx="11835440" cy="4247317"/>
          </a:xfrm>
          <a:prstGeom prst="rect">
            <a:avLst/>
          </a:prstGeom>
          <a:noFill/>
        </p:spPr>
        <p:txBody>
          <a:bodyPr wrap="square">
            <a:spAutoFit/>
          </a:bodyPr>
          <a:lstStyle/>
          <a:p>
            <a:r>
              <a:rPr lang="en-US" dirty="0"/>
              <a:t>                                                </a:t>
            </a:r>
            <a:r>
              <a:rPr lang="en-US" b="1" u="sng" dirty="0">
                <a:solidFill>
                  <a:schemeClr val="accent4">
                    <a:lumMod val="50000"/>
                  </a:schemeClr>
                </a:solidFill>
              </a:rPr>
              <a:t>“A good plan today is better than a perfect plan tomorrow”</a:t>
            </a:r>
          </a:p>
          <a:p>
            <a:endParaRPr lang="en-US" dirty="0"/>
          </a:p>
          <a:p>
            <a:r>
              <a:rPr lang="en-US" dirty="0"/>
              <a:t>A good loss prevention (LP) program takes more than a day to develop but should not take long if you have the right elements. This approach allows you to develop a program based on specific categories; each one a critical </a:t>
            </a:r>
          </a:p>
          <a:p>
            <a:r>
              <a:rPr lang="en-US" dirty="0"/>
              <a:t>component in reducing loss in a food service environment. </a:t>
            </a:r>
          </a:p>
          <a:p>
            <a:endParaRPr lang="en-US" dirty="0"/>
          </a:p>
          <a:p>
            <a:r>
              <a:rPr lang="en-US" b="1" dirty="0"/>
              <a:t>Here are three things to think about when developing a loss prevention program using this 5 Ingredient approach.</a:t>
            </a:r>
          </a:p>
          <a:p>
            <a:endParaRPr lang="en-US" dirty="0"/>
          </a:p>
          <a:p>
            <a:endParaRPr lang="en-US" dirty="0"/>
          </a:p>
          <a:p>
            <a:pPr marL="285750" indent="-285750">
              <a:buClr>
                <a:schemeClr val="accent4">
                  <a:lumMod val="75000"/>
                </a:schemeClr>
              </a:buClr>
              <a:buFont typeface="Courier New" panose="02070309020205020404" pitchFamily="49" charset="0"/>
              <a:buChar char="o"/>
            </a:pPr>
            <a:r>
              <a:rPr lang="en-US" dirty="0"/>
              <a:t>Categorization will provide a clear picture of the components, helps to determine the best starting point and will allow you to see any missing or lacking components in your existing program.</a:t>
            </a:r>
          </a:p>
          <a:p>
            <a:pPr marL="285750" indent="-285750">
              <a:buClr>
                <a:schemeClr val="accent4">
                  <a:lumMod val="75000"/>
                </a:schemeClr>
              </a:buClr>
              <a:buFont typeface="Courier New" panose="02070309020205020404" pitchFamily="49" charset="0"/>
              <a:buChar char="o"/>
            </a:pPr>
            <a:r>
              <a:rPr lang="en-US" dirty="0"/>
              <a:t>Use your current practices as a guide to establish new goals and timelines for the development and execution of new components.</a:t>
            </a:r>
          </a:p>
          <a:p>
            <a:pPr marL="285750" indent="-285750">
              <a:buClr>
                <a:schemeClr val="accent4">
                  <a:lumMod val="75000"/>
                </a:schemeClr>
              </a:buClr>
              <a:buFont typeface="Courier New" panose="02070309020205020404" pitchFamily="49" charset="0"/>
              <a:buChar char="o"/>
            </a:pPr>
            <a:r>
              <a:rPr lang="en-US" dirty="0"/>
              <a:t>Developing a program does not have to be linear. If you learn how each component works toward your goal, you can execute various programs simultaneously. </a:t>
            </a:r>
          </a:p>
        </p:txBody>
      </p:sp>
    </p:spTree>
    <p:extLst>
      <p:ext uri="{BB962C8B-B14F-4D97-AF65-F5344CB8AC3E}">
        <p14:creationId xmlns:p14="http://schemas.microsoft.com/office/powerpoint/2010/main" val="852098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8F41C-A47E-E6BB-7ED8-110262FF7491}"/>
              </a:ext>
            </a:extLst>
          </p:cNvPr>
          <p:cNvSpPr>
            <a:spLocks noGrp="1"/>
          </p:cNvSpPr>
          <p:nvPr>
            <p:ph type="title"/>
          </p:nvPr>
        </p:nvSpPr>
        <p:spPr>
          <a:xfrm>
            <a:off x="838200" y="391004"/>
            <a:ext cx="10515600" cy="799441"/>
          </a:xfrm>
        </p:spPr>
        <p:txBody>
          <a:bodyPr/>
          <a:lstStyle/>
          <a:p>
            <a:r>
              <a:rPr lang="en-US" dirty="0"/>
              <a:t>The 5 Ingredients</a:t>
            </a:r>
          </a:p>
        </p:txBody>
      </p:sp>
      <p:sp>
        <p:nvSpPr>
          <p:cNvPr id="3" name="Footer Placeholder 2">
            <a:extLst>
              <a:ext uri="{FF2B5EF4-FFF2-40B4-BE49-F238E27FC236}">
                <a16:creationId xmlns:a16="http://schemas.microsoft.com/office/drawing/2014/main" id="{ADA874E2-47A2-CAD3-5EA2-F2295F8044AB}"/>
              </a:ext>
            </a:extLst>
          </p:cNvPr>
          <p:cNvSpPr>
            <a:spLocks noGrp="1"/>
          </p:cNvSpPr>
          <p:nvPr>
            <p:ph type="ftr" sz="quarter" idx="11"/>
          </p:nvPr>
        </p:nvSpPr>
        <p:spPr/>
        <p:txBody>
          <a:bodyPr/>
          <a:lstStyle/>
          <a:p>
            <a:r>
              <a:rPr lang="en-US"/>
              <a:t>© 2023 The Integritus Group, Inc.</a:t>
            </a:r>
          </a:p>
        </p:txBody>
      </p:sp>
      <p:sp>
        <p:nvSpPr>
          <p:cNvPr id="5" name="TextBox 4">
            <a:extLst>
              <a:ext uri="{FF2B5EF4-FFF2-40B4-BE49-F238E27FC236}">
                <a16:creationId xmlns:a16="http://schemas.microsoft.com/office/drawing/2014/main" id="{8829C60A-E35E-F978-3646-639948E206E4}"/>
              </a:ext>
            </a:extLst>
          </p:cNvPr>
          <p:cNvSpPr txBox="1"/>
          <p:nvPr/>
        </p:nvSpPr>
        <p:spPr>
          <a:xfrm>
            <a:off x="715992" y="1305342"/>
            <a:ext cx="11145329" cy="3139321"/>
          </a:xfrm>
          <a:prstGeom prst="rect">
            <a:avLst/>
          </a:prstGeom>
          <a:noFill/>
        </p:spPr>
        <p:txBody>
          <a:bodyPr wrap="square">
            <a:spAutoFit/>
          </a:bodyPr>
          <a:lstStyle/>
          <a:p>
            <a:endParaRPr lang="en-US" dirty="0"/>
          </a:p>
          <a:p>
            <a:pPr algn="ctr"/>
            <a:r>
              <a:rPr lang="en-US" b="1" u="sng" dirty="0">
                <a:solidFill>
                  <a:schemeClr val="accent4">
                    <a:lumMod val="50000"/>
                  </a:schemeClr>
                </a:solidFill>
              </a:rPr>
              <a:t>“A well-balanced recipe for your loss prevention program”</a:t>
            </a:r>
          </a:p>
          <a:p>
            <a:endParaRPr lang="en-US" u="sng" dirty="0"/>
          </a:p>
          <a:p>
            <a:r>
              <a:rPr lang="en-US" dirty="0"/>
              <a:t>A good loss prevention program consists of certain “ingredients”, that when blended together according to a specific “recipe”, will generate lower food costs and increased profitability. These “ingredients” include; </a:t>
            </a:r>
          </a:p>
          <a:p>
            <a:endParaRPr lang="en-US" dirty="0"/>
          </a:p>
          <a:p>
            <a:pPr marL="285750" indent="-285750">
              <a:buClr>
                <a:schemeClr val="accent4">
                  <a:lumMod val="50000"/>
                </a:schemeClr>
              </a:buClr>
              <a:buFont typeface="Courier New" panose="02070309020205020404" pitchFamily="49" charset="0"/>
              <a:buChar char="o"/>
            </a:pPr>
            <a:r>
              <a:rPr lang="en-US" dirty="0"/>
              <a:t>Policies &amp; Procedures</a:t>
            </a:r>
          </a:p>
          <a:p>
            <a:pPr marL="285750" indent="-285750">
              <a:buClr>
                <a:schemeClr val="accent4">
                  <a:lumMod val="50000"/>
                </a:schemeClr>
              </a:buClr>
              <a:buFont typeface="Courier New" panose="02070309020205020404" pitchFamily="49" charset="0"/>
              <a:buChar char="o"/>
            </a:pPr>
            <a:r>
              <a:rPr lang="en-US" dirty="0"/>
              <a:t>Education and Awareness </a:t>
            </a:r>
          </a:p>
          <a:p>
            <a:pPr marL="285750" indent="-285750">
              <a:buClr>
                <a:schemeClr val="accent4">
                  <a:lumMod val="50000"/>
                </a:schemeClr>
              </a:buClr>
              <a:buFont typeface="Courier New" panose="02070309020205020404" pitchFamily="49" charset="0"/>
              <a:buChar char="o"/>
            </a:pPr>
            <a:r>
              <a:rPr lang="en-US" dirty="0"/>
              <a:t>Safety &amp; Physical Security</a:t>
            </a:r>
          </a:p>
          <a:p>
            <a:pPr marL="285750" indent="-285750">
              <a:buClr>
                <a:schemeClr val="accent4">
                  <a:lumMod val="50000"/>
                </a:schemeClr>
              </a:buClr>
              <a:buFont typeface="Courier New" panose="02070309020205020404" pitchFamily="49" charset="0"/>
              <a:buChar char="o"/>
            </a:pPr>
            <a:r>
              <a:rPr lang="en-US" dirty="0"/>
              <a:t>Food Safety</a:t>
            </a:r>
          </a:p>
          <a:p>
            <a:pPr marL="285750" indent="-285750">
              <a:buClr>
                <a:schemeClr val="accent4">
                  <a:lumMod val="50000"/>
                </a:schemeClr>
              </a:buClr>
              <a:buFont typeface="Courier New" panose="02070309020205020404" pitchFamily="49" charset="0"/>
              <a:buChar char="o"/>
            </a:pPr>
            <a:r>
              <a:rPr lang="en-US" dirty="0"/>
              <a:t>Audit &amp; Investigation</a:t>
            </a:r>
          </a:p>
        </p:txBody>
      </p:sp>
      <p:pic>
        <p:nvPicPr>
          <p:cNvPr id="6" name="Picture 5">
            <a:extLst>
              <a:ext uri="{FF2B5EF4-FFF2-40B4-BE49-F238E27FC236}">
                <a16:creationId xmlns:a16="http://schemas.microsoft.com/office/drawing/2014/main" id="{20A982AF-E1B8-7B47-A5ED-7C663C9A7F97}"/>
              </a:ext>
            </a:extLst>
          </p:cNvPr>
          <p:cNvPicPr>
            <a:picLocks noChangeAspect="1"/>
          </p:cNvPicPr>
          <p:nvPr/>
        </p:nvPicPr>
        <p:blipFill>
          <a:blip r:embed="rId2">
            <a:duotone>
              <a:schemeClr val="accent4">
                <a:shade val="45000"/>
                <a:satMod val="135000"/>
              </a:schemeClr>
              <a:prstClr val="white"/>
            </a:duotone>
            <a:alphaModFix/>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5061527" y="3036998"/>
            <a:ext cx="5237018" cy="3045124"/>
          </a:xfrm>
          <a:prstGeom prst="rect">
            <a:avLst/>
          </a:prstGeom>
        </p:spPr>
      </p:pic>
    </p:spTree>
    <p:extLst>
      <p:ext uri="{BB962C8B-B14F-4D97-AF65-F5344CB8AC3E}">
        <p14:creationId xmlns:p14="http://schemas.microsoft.com/office/powerpoint/2010/main" val="1661716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AEAA9F6-48BD-B172-21A4-7AC07914BA14}"/>
              </a:ext>
            </a:extLst>
          </p:cNvPr>
          <p:cNvSpPr>
            <a:spLocks noGrp="1"/>
          </p:cNvSpPr>
          <p:nvPr>
            <p:ph type="ftr" sz="quarter" idx="11"/>
          </p:nvPr>
        </p:nvSpPr>
        <p:spPr/>
        <p:txBody>
          <a:bodyPr/>
          <a:lstStyle/>
          <a:p>
            <a:r>
              <a:rPr lang="en-US"/>
              <a:t>© 2023 The Integritus Group, Inc.</a:t>
            </a:r>
          </a:p>
        </p:txBody>
      </p:sp>
      <p:sp>
        <p:nvSpPr>
          <p:cNvPr id="4" name="Content Placeholder 2">
            <a:extLst>
              <a:ext uri="{FF2B5EF4-FFF2-40B4-BE49-F238E27FC236}">
                <a16:creationId xmlns:a16="http://schemas.microsoft.com/office/drawing/2014/main" id="{907A4042-E1DB-5E57-124A-8BAD38F988BA}"/>
              </a:ext>
            </a:extLst>
          </p:cNvPr>
          <p:cNvSpPr txBox="1">
            <a:spLocks/>
          </p:cNvSpPr>
          <p:nvPr/>
        </p:nvSpPr>
        <p:spPr>
          <a:xfrm>
            <a:off x="605286" y="247684"/>
            <a:ext cx="5638800" cy="838200"/>
          </a:xfrm>
          <a:prstGeom prst="rect">
            <a:avLst/>
          </a:prstGeom>
          <a:noFill/>
        </p:spPr>
        <p:txBody>
          <a:bodyPr vert="horz" lIns="91440" tIns="45720" rIns="91440" bIns="45720" numCol="1"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chemeClr val="accent4">
                    <a:lumMod val="50000"/>
                  </a:schemeClr>
                </a:solidFill>
                <a:effectLst/>
                <a:uLnTx/>
                <a:uFillTx/>
                <a:latin typeface="Calibri"/>
                <a:ea typeface="+mn-ea"/>
                <a:cs typeface="+mn-cs"/>
              </a:rPr>
              <a:t>Ingredient 1: Policies and Procedures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1" i="0" u="none" strike="noStrike" kern="1200" cap="none" spc="0" normalizeH="0" baseline="0" noProof="0" dirty="0">
              <a:ln>
                <a:noFill/>
              </a:ln>
              <a:solidFill>
                <a:schemeClr val="accent4">
                  <a:lumMod val="50000"/>
                </a:scheme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1" i="0" u="none" strike="noStrike" kern="1200" cap="none" spc="0" normalizeH="0" baseline="0" noProof="0" dirty="0">
              <a:ln>
                <a:noFill/>
              </a:ln>
              <a:solidFill>
                <a:srgbClr val="4F81BD">
                  <a:lumMod val="75000"/>
                </a:srgb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1" i="0" u="none" strike="noStrike" kern="1200" cap="none" spc="0" normalizeH="0" baseline="0" noProof="0" dirty="0">
              <a:ln>
                <a:noFill/>
              </a:ln>
              <a:solidFill>
                <a:srgbClr val="4F81BD">
                  <a:lumMod val="75000"/>
                </a:srgb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1" i="0" u="none" strike="noStrike" kern="1200" cap="none" spc="0" normalizeH="0" baseline="0" noProof="0" dirty="0">
              <a:ln>
                <a:noFill/>
              </a:ln>
              <a:solidFill>
                <a:srgbClr val="4F81BD">
                  <a:lumMod val="75000"/>
                </a:srgb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1" i="0" u="none" strike="noStrike" kern="1200" cap="none" spc="0" normalizeH="0" baseline="0" noProof="0" dirty="0">
              <a:ln>
                <a:noFill/>
              </a:ln>
              <a:solidFill>
                <a:srgbClr val="4F81BD">
                  <a:lumMod val="75000"/>
                </a:srgb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1" i="0" u="none" strike="noStrike" kern="1200" cap="none" spc="0" normalizeH="0" baseline="0" noProof="0" dirty="0">
              <a:ln>
                <a:noFill/>
              </a:ln>
              <a:solidFill>
                <a:srgbClr val="4F81BD">
                  <a:lumMod val="75000"/>
                </a:srgb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a:ln>
                <a:noFill/>
              </a:ln>
              <a:solidFill>
                <a:srgbClr val="4F81BD">
                  <a:lumMod val="75000"/>
                </a:srgbClr>
              </a:solidFill>
              <a:effectLst/>
              <a:uLnTx/>
              <a:uFillTx/>
              <a:latin typeface="Calibri"/>
              <a:ea typeface="+mn-ea"/>
              <a:cs typeface="+mn-cs"/>
            </a:endParaRPr>
          </a:p>
          <a:p>
            <a:pPr marL="0" marR="0" lvl="0" indent="0" algn="ctr"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rgbClr val="4F81BD">
                  <a:lumMod val="75000"/>
                </a:srgb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A204B5E1-B0A4-6665-6E3A-E26B8D03F7A1}"/>
              </a:ext>
            </a:extLst>
          </p:cNvPr>
          <p:cNvSpPr txBox="1"/>
          <p:nvPr/>
        </p:nvSpPr>
        <p:spPr>
          <a:xfrm>
            <a:off x="605286" y="1382015"/>
            <a:ext cx="11234468" cy="467820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chemeClr val="accent4">
                    <a:lumMod val="50000"/>
                  </a:schemeClr>
                </a:solidFill>
                <a:effectLst/>
                <a:uLnTx/>
                <a:uFillTx/>
              </a:rPr>
              <a:t>A good loss prevention program begins with well established, clear, written policies and procedures (P&amp;P) involving all aspects of their business.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F497D">
                  <a:lumMod val="75000"/>
                </a:srgb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F497D">
                  <a:lumMod val="75000"/>
                </a:srgbClr>
              </a:solidFill>
              <a:effectLst/>
              <a:uLnTx/>
              <a:uFillTx/>
            </a:endParaRPr>
          </a:p>
          <a:p>
            <a:pPr marL="285750" marR="0" lvl="0" indent="-285750" defTabSz="914400" eaLnBrk="1" fontAlgn="auto" latinLnBrk="0" hangingPunct="1">
              <a:lnSpc>
                <a:spcPct val="100000"/>
              </a:lnSpc>
              <a:spcBef>
                <a:spcPts val="0"/>
              </a:spcBef>
              <a:spcAft>
                <a:spcPts val="0"/>
              </a:spcAft>
              <a:buClr>
                <a:schemeClr val="accent4">
                  <a:lumMod val="75000"/>
                </a:schemeClr>
              </a:buClr>
              <a:buSzTx/>
              <a:buFont typeface="Courier New" panose="02070309020205020404" pitchFamily="49" charset="0"/>
              <a:buChar char="o"/>
              <a:tabLst/>
              <a:defRPr/>
            </a:pPr>
            <a:r>
              <a:rPr kumimoji="0" lang="en-US" sz="1600" b="1" u="none" strike="noStrike" kern="0" cap="none" spc="0" normalizeH="0" baseline="0" noProof="0" dirty="0">
                <a:ln>
                  <a:noFill/>
                </a:ln>
                <a:solidFill>
                  <a:schemeClr val="accent4">
                    <a:lumMod val="50000"/>
                  </a:schemeClr>
                </a:solidFill>
                <a:effectLst/>
                <a:uLnTx/>
                <a:uFillTx/>
              </a:rPr>
              <a:t>Sets Ground Rules</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F497D">
                    <a:lumMod val="75000"/>
                  </a:srgbClr>
                </a:solidFill>
                <a:effectLst/>
                <a:uLnTx/>
                <a:uFillTx/>
              </a:rPr>
              <a:t>	</a:t>
            </a:r>
            <a:r>
              <a:rPr kumimoji="0" lang="en-US" sz="1400" b="0" i="0" u="none" strike="noStrike" kern="0" cap="none" spc="0" normalizeH="0" baseline="0" noProof="0" dirty="0">
                <a:ln>
                  <a:noFill/>
                </a:ln>
                <a:effectLst/>
                <a:uLnTx/>
                <a:uFillTx/>
              </a:rPr>
              <a:t>Policy &amp; Procedures establishes guidelines and process for all employees on how to reduce loss.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F497D">
                  <a:lumMod val="75000"/>
                </a:srgbClr>
              </a:solidFill>
              <a:effectLst/>
              <a:uLnTx/>
              <a:uFillTx/>
            </a:endParaRPr>
          </a:p>
          <a:p>
            <a:pPr marL="285750" marR="0" lvl="0" indent="-285750" defTabSz="914400" eaLnBrk="1" fontAlgn="auto" latinLnBrk="0" hangingPunct="1">
              <a:lnSpc>
                <a:spcPct val="100000"/>
              </a:lnSpc>
              <a:spcBef>
                <a:spcPts val="0"/>
              </a:spcBef>
              <a:spcAft>
                <a:spcPts val="0"/>
              </a:spcAft>
              <a:buClr>
                <a:schemeClr val="accent4">
                  <a:lumMod val="75000"/>
                </a:schemeClr>
              </a:buClr>
              <a:buSzTx/>
              <a:buFont typeface="Courier New" panose="02070309020205020404" pitchFamily="49" charset="0"/>
              <a:buChar char="o"/>
              <a:tabLst/>
              <a:defRPr/>
            </a:pPr>
            <a:r>
              <a:rPr kumimoji="0" lang="en-US" sz="1600" b="1" u="none" strike="noStrike" kern="0" cap="none" spc="0" normalizeH="0" baseline="0" noProof="0" dirty="0">
                <a:ln>
                  <a:noFill/>
                </a:ln>
                <a:solidFill>
                  <a:schemeClr val="accent4">
                    <a:lumMod val="50000"/>
                  </a:schemeClr>
                </a:solidFill>
                <a:effectLst/>
                <a:uLnTx/>
                <a:uFillTx/>
              </a:rPr>
              <a:t>Trust but Verify</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F497D">
                    <a:lumMod val="75000"/>
                  </a:srgbClr>
                </a:solidFill>
                <a:effectLst/>
                <a:uLnTx/>
                <a:uFillTx/>
              </a:rPr>
              <a:t>	</a:t>
            </a:r>
            <a:r>
              <a:rPr kumimoji="0" lang="en-US" sz="1400" b="0" i="0" u="none" strike="noStrike" kern="0" cap="none" spc="0" normalizeH="0" baseline="0" noProof="0" dirty="0">
                <a:ln>
                  <a:noFill/>
                </a:ln>
                <a:effectLst/>
                <a:uLnTx/>
                <a:uFillTx/>
              </a:rPr>
              <a:t>Include verification practices to ensure management oversight for high-risk transactions and practices (cash management, food safety).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F497D">
                  <a:lumMod val="75000"/>
                </a:srgbClr>
              </a:solidFill>
              <a:effectLst/>
              <a:uLnTx/>
              <a:uFillTx/>
            </a:endParaRPr>
          </a:p>
          <a:p>
            <a:pPr marL="285750" marR="0" lvl="0" indent="-285750" defTabSz="914400" eaLnBrk="1" fontAlgn="auto" latinLnBrk="0" hangingPunct="1">
              <a:lnSpc>
                <a:spcPct val="100000"/>
              </a:lnSpc>
              <a:spcBef>
                <a:spcPts val="0"/>
              </a:spcBef>
              <a:spcAft>
                <a:spcPts val="0"/>
              </a:spcAft>
              <a:buClr>
                <a:schemeClr val="accent4">
                  <a:lumMod val="75000"/>
                </a:schemeClr>
              </a:buClr>
              <a:buSzTx/>
              <a:buFont typeface="Courier New" panose="02070309020205020404" pitchFamily="49" charset="0"/>
              <a:buChar char="o"/>
              <a:tabLst/>
              <a:defRPr/>
            </a:pPr>
            <a:r>
              <a:rPr kumimoji="0" lang="en-US" sz="1600" b="1" u="none" strike="noStrike" kern="0" cap="none" spc="0" normalizeH="0" baseline="0" noProof="0" dirty="0">
                <a:ln>
                  <a:noFill/>
                </a:ln>
                <a:solidFill>
                  <a:schemeClr val="accent4">
                    <a:lumMod val="50000"/>
                  </a:schemeClr>
                </a:solidFill>
                <a:effectLst/>
                <a:uLnTx/>
                <a:uFillTx/>
              </a:rPr>
              <a:t>Say It and Write It</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F497D">
                    <a:lumMod val="75000"/>
                  </a:srgbClr>
                </a:solidFill>
                <a:effectLst/>
                <a:uLnTx/>
                <a:uFillTx/>
              </a:rPr>
              <a:t>	</a:t>
            </a:r>
            <a:r>
              <a:rPr kumimoji="0" lang="en-US" sz="1400" b="0" i="0" u="none" strike="noStrike" kern="0" cap="none" spc="0" normalizeH="0" baseline="0" noProof="0" dirty="0">
                <a:ln>
                  <a:noFill/>
                </a:ln>
                <a:effectLst/>
                <a:uLnTx/>
                <a:uFillTx/>
              </a:rPr>
              <a:t>P&amp;P should be written in a manual or book and includes all the components to your loss prevention program.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F497D">
                  <a:lumMod val="75000"/>
                </a:srgbClr>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1" u="none" strike="noStrike" kern="0" cap="none" spc="0" normalizeH="0" baseline="0" noProof="0" dirty="0">
                <a:ln>
                  <a:noFill/>
                </a:ln>
                <a:solidFill>
                  <a:schemeClr val="accent4">
                    <a:lumMod val="50000"/>
                  </a:schemeClr>
                </a:solidFill>
                <a:effectLst/>
                <a:uLnTx/>
                <a:uFillTx/>
              </a:rPr>
              <a:t>Augment Existing Policies</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F497D">
                    <a:lumMod val="75000"/>
                  </a:srgbClr>
                </a:solidFill>
                <a:effectLst/>
                <a:uLnTx/>
                <a:uFillTx/>
              </a:rPr>
              <a:t>	</a:t>
            </a:r>
            <a:r>
              <a:rPr kumimoji="0" lang="en-US" sz="1400" b="0" i="0" u="none" strike="noStrike" kern="0" cap="none" spc="0" normalizeH="0" baseline="0" noProof="0" dirty="0">
                <a:ln>
                  <a:noFill/>
                </a:ln>
                <a:effectLst/>
                <a:uLnTx/>
                <a:uFillTx/>
              </a:rPr>
              <a:t>Loss Prevention policy often serves to augment existing procedures. An operations guide may discuss how to process a sale, whereas the   	Loss Prevention guide will include authorization and verification practices.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endParaRPr>
          </a:p>
          <a:p>
            <a:pPr marL="285750" marR="0" lvl="0" indent="-28575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1" u="none" strike="noStrike" kern="0" cap="none" spc="0" normalizeH="0" baseline="0" noProof="0" dirty="0">
                <a:ln>
                  <a:noFill/>
                </a:ln>
                <a:solidFill>
                  <a:schemeClr val="accent4">
                    <a:lumMod val="50000"/>
                  </a:schemeClr>
                </a:solidFill>
                <a:effectLst/>
                <a:uLnTx/>
                <a:uFillTx/>
              </a:rPr>
              <a:t>Agree on it</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F497D">
                    <a:lumMod val="75000"/>
                  </a:srgbClr>
                </a:solidFill>
                <a:effectLst/>
                <a:uLnTx/>
                <a:uFillTx/>
              </a:rPr>
              <a:t>	</a:t>
            </a:r>
            <a:r>
              <a:rPr kumimoji="0" lang="en-US" sz="1400" b="0" i="0" u="none" strike="noStrike" kern="0" cap="none" spc="0" normalizeH="0" baseline="0" noProof="0" dirty="0">
                <a:ln>
                  <a:noFill/>
                </a:ln>
                <a:effectLst/>
                <a:uLnTx/>
                <a:uFillTx/>
              </a:rPr>
              <a:t>Loss Prevention policies should agree with operational practice and policy. Ensure that your P&amp;P coincides with business practice but 	maintains integrity and focuses on preventing losses. </a:t>
            </a:r>
          </a:p>
        </p:txBody>
      </p:sp>
    </p:spTree>
    <p:extLst>
      <p:ext uri="{BB962C8B-B14F-4D97-AF65-F5344CB8AC3E}">
        <p14:creationId xmlns:p14="http://schemas.microsoft.com/office/powerpoint/2010/main" val="2730743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3AD42-51ED-8DE0-B28C-76D2B1F6DF1B}"/>
              </a:ext>
            </a:extLst>
          </p:cNvPr>
          <p:cNvSpPr>
            <a:spLocks noGrp="1"/>
          </p:cNvSpPr>
          <p:nvPr>
            <p:ph type="title"/>
          </p:nvPr>
        </p:nvSpPr>
        <p:spPr>
          <a:xfrm>
            <a:off x="776377" y="407848"/>
            <a:ext cx="10515600" cy="954716"/>
          </a:xfrm>
        </p:spPr>
        <p:txBody>
          <a:bodyPr>
            <a:normAutofit fontScale="90000"/>
          </a:bodyPr>
          <a:lstStyle/>
          <a:p>
            <a:r>
              <a:rPr lang="en-US" sz="3100" b="1" dirty="0">
                <a:solidFill>
                  <a:schemeClr val="accent4">
                    <a:lumMod val="50000"/>
                  </a:schemeClr>
                </a:solidFill>
                <a:latin typeface="+mn-lt"/>
              </a:rPr>
              <a:t>Ingredient 2: Safety &amp; Physical Security</a:t>
            </a:r>
            <a:br>
              <a:rPr lang="en-US" dirty="0"/>
            </a:br>
            <a:endParaRPr lang="en-US" dirty="0"/>
          </a:p>
        </p:txBody>
      </p:sp>
      <p:sp>
        <p:nvSpPr>
          <p:cNvPr id="3" name="Footer Placeholder 2">
            <a:extLst>
              <a:ext uri="{FF2B5EF4-FFF2-40B4-BE49-F238E27FC236}">
                <a16:creationId xmlns:a16="http://schemas.microsoft.com/office/drawing/2014/main" id="{F9633F10-9A4A-4365-B1DF-CD0B004B8BA0}"/>
              </a:ext>
            </a:extLst>
          </p:cNvPr>
          <p:cNvSpPr>
            <a:spLocks noGrp="1"/>
          </p:cNvSpPr>
          <p:nvPr>
            <p:ph type="ftr" sz="quarter" idx="11"/>
          </p:nvPr>
        </p:nvSpPr>
        <p:spPr/>
        <p:txBody>
          <a:bodyPr/>
          <a:lstStyle/>
          <a:p>
            <a:r>
              <a:rPr lang="en-US" dirty="0"/>
              <a:t>© 2023 The Integritus Group, Inc.</a:t>
            </a:r>
          </a:p>
        </p:txBody>
      </p:sp>
      <p:sp>
        <p:nvSpPr>
          <p:cNvPr id="5" name="TextBox 4">
            <a:extLst>
              <a:ext uri="{FF2B5EF4-FFF2-40B4-BE49-F238E27FC236}">
                <a16:creationId xmlns:a16="http://schemas.microsoft.com/office/drawing/2014/main" id="{E9E4ED90-9D5A-F680-0382-A3A30B6C7F29}"/>
              </a:ext>
            </a:extLst>
          </p:cNvPr>
          <p:cNvSpPr txBox="1"/>
          <p:nvPr/>
        </p:nvSpPr>
        <p:spPr>
          <a:xfrm>
            <a:off x="506083" y="969564"/>
            <a:ext cx="11179833" cy="4154984"/>
          </a:xfrm>
          <a:prstGeom prst="rect">
            <a:avLst/>
          </a:prstGeom>
          <a:noFill/>
        </p:spPr>
        <p:txBody>
          <a:bodyPr wrap="square">
            <a:spAutoFit/>
          </a:bodyPr>
          <a:lstStyle/>
          <a:p>
            <a:pPr algn="ctr"/>
            <a:r>
              <a:rPr lang="en-US" b="1" i="1" dirty="0">
                <a:solidFill>
                  <a:schemeClr val="accent4">
                    <a:lumMod val="50000"/>
                  </a:schemeClr>
                </a:solidFill>
              </a:rPr>
              <a:t>“Don’t confuse effort with performance” </a:t>
            </a:r>
            <a:endParaRPr lang="en-US" b="1" dirty="0">
              <a:solidFill>
                <a:schemeClr val="accent4">
                  <a:lumMod val="50000"/>
                </a:schemeClr>
              </a:solidFill>
            </a:endParaRPr>
          </a:p>
          <a:p>
            <a:endParaRPr lang="en-US" b="1" dirty="0">
              <a:solidFill>
                <a:schemeClr val="accent4">
                  <a:lumMod val="50000"/>
                </a:schemeClr>
              </a:solidFill>
            </a:endParaRPr>
          </a:p>
          <a:p>
            <a:r>
              <a:rPr lang="en-US" b="1" dirty="0">
                <a:solidFill>
                  <a:schemeClr val="accent4">
                    <a:lumMod val="50000"/>
                  </a:schemeClr>
                </a:solidFill>
              </a:rPr>
              <a:t>An effective safety and security program has two distinct components: Prevention &amp; Response</a:t>
            </a:r>
          </a:p>
          <a:p>
            <a:endParaRPr lang="en-US" dirty="0">
              <a:solidFill>
                <a:schemeClr val="bg2">
                  <a:lumMod val="75000"/>
                </a:schemeClr>
              </a:solidFill>
            </a:endParaRPr>
          </a:p>
          <a:p>
            <a:r>
              <a:rPr lang="en-US" sz="1600" b="1" dirty="0"/>
              <a:t>A program should include regular practices and inspections to ensure;</a:t>
            </a:r>
          </a:p>
          <a:p>
            <a:pPr>
              <a:buFont typeface="Wingdings" pitchFamily="2" charset="2"/>
              <a:buChar char="q"/>
            </a:pPr>
            <a:endParaRPr lang="en-US" sz="1600" b="1" dirty="0">
              <a:solidFill>
                <a:schemeClr val="accent5">
                  <a:lumMod val="40000"/>
                  <a:lumOff val="60000"/>
                </a:schemeClr>
              </a:solidFill>
            </a:endParaRPr>
          </a:p>
          <a:p>
            <a:pPr marL="742950" lvl="1" indent="-285750">
              <a:buClr>
                <a:schemeClr val="accent4">
                  <a:lumMod val="75000"/>
                </a:schemeClr>
              </a:buClr>
              <a:buFont typeface="Courier New" panose="02070309020205020404" pitchFamily="49" charset="0"/>
              <a:buChar char="o"/>
            </a:pPr>
            <a:r>
              <a:rPr lang="en-US" sz="2000" dirty="0"/>
              <a:t>The safe use of equipment and storage of chemicals</a:t>
            </a:r>
          </a:p>
          <a:p>
            <a:pPr marL="742950" lvl="1" indent="-285750">
              <a:buClr>
                <a:schemeClr val="accent4">
                  <a:lumMod val="75000"/>
                </a:schemeClr>
              </a:buClr>
              <a:buFont typeface="Courier New" panose="02070309020205020404" pitchFamily="49" charset="0"/>
              <a:buChar char="o"/>
            </a:pPr>
            <a:r>
              <a:rPr lang="en-US" sz="2000" dirty="0"/>
              <a:t>Fire and water damage prevention</a:t>
            </a:r>
          </a:p>
          <a:p>
            <a:pPr marL="742950" lvl="1" indent="-285750">
              <a:buClr>
                <a:schemeClr val="accent4">
                  <a:lumMod val="75000"/>
                </a:schemeClr>
              </a:buClr>
              <a:buFont typeface="Courier New" panose="02070309020205020404" pitchFamily="49" charset="0"/>
              <a:buChar char="o"/>
            </a:pPr>
            <a:r>
              <a:rPr lang="en-US" sz="2000" dirty="0"/>
              <a:t>Cleaning guidelines that prevent slip and fall of associates and guests</a:t>
            </a:r>
          </a:p>
          <a:p>
            <a:pPr marL="742950" lvl="1" indent="-285750">
              <a:buClr>
                <a:schemeClr val="accent4">
                  <a:lumMod val="75000"/>
                </a:schemeClr>
              </a:buClr>
              <a:buFont typeface="Courier New" panose="02070309020205020404" pitchFamily="49" charset="0"/>
              <a:buChar char="o"/>
            </a:pPr>
            <a:r>
              <a:rPr lang="en-US" sz="2000" dirty="0"/>
              <a:t>Proper incident handling for situations like robberies, fires, accidents, workplace violence, and other crises</a:t>
            </a:r>
          </a:p>
          <a:p>
            <a:pPr marL="742950" lvl="1" indent="-285750">
              <a:buClr>
                <a:schemeClr val="accent4">
                  <a:lumMod val="75000"/>
                </a:schemeClr>
              </a:buClr>
              <a:buFont typeface="Courier New" panose="02070309020205020404" pitchFamily="49" charset="0"/>
              <a:buChar char="o"/>
            </a:pPr>
            <a:r>
              <a:rPr lang="en-US" sz="2000" dirty="0"/>
              <a:t>Safe egress and access points</a:t>
            </a:r>
          </a:p>
          <a:p>
            <a:pPr marL="742950" lvl="1" indent="-285750">
              <a:buClr>
                <a:schemeClr val="accent4">
                  <a:lumMod val="75000"/>
                </a:schemeClr>
              </a:buClr>
              <a:buFont typeface="Courier New" panose="02070309020205020404" pitchFamily="49" charset="0"/>
              <a:buChar char="o"/>
            </a:pPr>
            <a:r>
              <a:rPr lang="en-US" sz="2000" dirty="0"/>
              <a:t>Inspection of camera systems, locks, cores, safes, alarms and other physical areas of securing the facility</a:t>
            </a:r>
          </a:p>
        </p:txBody>
      </p:sp>
      <p:pic>
        <p:nvPicPr>
          <p:cNvPr id="6" name="Graphic 5" descr="Checklist outline">
            <a:extLst>
              <a:ext uri="{FF2B5EF4-FFF2-40B4-BE49-F238E27FC236}">
                <a16:creationId xmlns:a16="http://schemas.microsoft.com/office/drawing/2014/main" id="{625AD3F4-93C2-83B4-EA1B-DF8245F442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411726">
            <a:off x="9581070" y="5223095"/>
            <a:ext cx="1443487" cy="1124840"/>
          </a:xfrm>
          <a:prstGeom prst="rect">
            <a:avLst/>
          </a:prstGeom>
        </p:spPr>
      </p:pic>
    </p:spTree>
    <p:extLst>
      <p:ext uri="{BB962C8B-B14F-4D97-AF65-F5344CB8AC3E}">
        <p14:creationId xmlns:p14="http://schemas.microsoft.com/office/powerpoint/2010/main" val="3967028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3AD42-51ED-8DE0-B28C-76D2B1F6DF1B}"/>
              </a:ext>
            </a:extLst>
          </p:cNvPr>
          <p:cNvSpPr>
            <a:spLocks noGrp="1"/>
          </p:cNvSpPr>
          <p:nvPr>
            <p:ph type="title"/>
          </p:nvPr>
        </p:nvSpPr>
        <p:spPr/>
        <p:txBody>
          <a:bodyPr>
            <a:normAutofit/>
          </a:bodyPr>
          <a:lstStyle/>
          <a:p>
            <a:r>
              <a:rPr lang="en-US" sz="2800" b="1" dirty="0">
                <a:solidFill>
                  <a:schemeClr val="accent4">
                    <a:lumMod val="50000"/>
                  </a:schemeClr>
                </a:solidFill>
                <a:latin typeface="+mn-lt"/>
              </a:rPr>
              <a:t>Ingredient 2 (cont.) </a:t>
            </a:r>
          </a:p>
        </p:txBody>
      </p:sp>
      <p:sp>
        <p:nvSpPr>
          <p:cNvPr id="3" name="Footer Placeholder 2">
            <a:extLst>
              <a:ext uri="{FF2B5EF4-FFF2-40B4-BE49-F238E27FC236}">
                <a16:creationId xmlns:a16="http://schemas.microsoft.com/office/drawing/2014/main" id="{F9633F10-9A4A-4365-B1DF-CD0B004B8BA0}"/>
              </a:ext>
            </a:extLst>
          </p:cNvPr>
          <p:cNvSpPr>
            <a:spLocks noGrp="1"/>
          </p:cNvSpPr>
          <p:nvPr>
            <p:ph type="ftr" sz="quarter" idx="11"/>
          </p:nvPr>
        </p:nvSpPr>
        <p:spPr/>
        <p:txBody>
          <a:bodyPr/>
          <a:lstStyle/>
          <a:p>
            <a:r>
              <a:rPr lang="en-US"/>
              <a:t>© 2023 The Integritus Group, Inc.</a:t>
            </a:r>
          </a:p>
        </p:txBody>
      </p:sp>
      <p:sp>
        <p:nvSpPr>
          <p:cNvPr id="5" name="TextBox 4">
            <a:extLst>
              <a:ext uri="{FF2B5EF4-FFF2-40B4-BE49-F238E27FC236}">
                <a16:creationId xmlns:a16="http://schemas.microsoft.com/office/drawing/2014/main" id="{05D6637F-3394-63AA-D8E5-402203666725}"/>
              </a:ext>
            </a:extLst>
          </p:cNvPr>
          <p:cNvSpPr txBox="1"/>
          <p:nvPr/>
        </p:nvSpPr>
        <p:spPr>
          <a:xfrm>
            <a:off x="795068" y="1381207"/>
            <a:ext cx="5070894" cy="4401205"/>
          </a:xfrm>
          <a:prstGeom prst="rect">
            <a:avLst/>
          </a:prstGeom>
          <a:noFill/>
        </p:spPr>
        <p:txBody>
          <a:bodyPr wrap="square">
            <a:spAutoFit/>
          </a:bodyPr>
          <a:lstStyle/>
          <a:p>
            <a:pPr algn="just"/>
            <a:r>
              <a:rPr lang="en-US" sz="2000" dirty="0"/>
              <a:t>Your program should include a written crisis/emergency manual  that </a:t>
            </a:r>
          </a:p>
          <a:p>
            <a:pPr algn="just"/>
            <a:r>
              <a:rPr lang="en-US" sz="2000" dirty="0"/>
              <a:t>instructs and guides personnel on the protocols of handling different types </a:t>
            </a:r>
          </a:p>
          <a:p>
            <a:pPr algn="just"/>
            <a:r>
              <a:rPr lang="en-US" sz="2000" dirty="0"/>
              <a:t>of events.</a:t>
            </a:r>
          </a:p>
          <a:p>
            <a:pPr algn="just"/>
            <a:endParaRPr lang="en-US" sz="2000" dirty="0"/>
          </a:p>
          <a:p>
            <a:pPr algn="just"/>
            <a:r>
              <a:rPr lang="en-US" sz="2000" dirty="0"/>
              <a:t>One component of the crisis manual should be dedicated to contingency </a:t>
            </a:r>
          </a:p>
          <a:p>
            <a:pPr algn="just"/>
            <a:r>
              <a:rPr lang="en-US" sz="2000" dirty="0"/>
              <a:t>planning that includes events that can occur in your geographical area, such </a:t>
            </a:r>
          </a:p>
          <a:p>
            <a:pPr algn="just"/>
            <a:r>
              <a:rPr lang="en-US" sz="2000" dirty="0"/>
              <a:t>as natural disasters, and global concerns, such as food recalls. </a:t>
            </a:r>
          </a:p>
          <a:p>
            <a:pPr algn="just"/>
            <a:endParaRPr lang="en-US" sz="2000" dirty="0"/>
          </a:p>
          <a:p>
            <a:pPr algn="just"/>
            <a:endParaRPr lang="en-US" sz="2000" dirty="0"/>
          </a:p>
        </p:txBody>
      </p:sp>
      <p:pic>
        <p:nvPicPr>
          <p:cNvPr id="6" name="Picture 5">
            <a:extLst>
              <a:ext uri="{FF2B5EF4-FFF2-40B4-BE49-F238E27FC236}">
                <a16:creationId xmlns:a16="http://schemas.microsoft.com/office/drawing/2014/main" id="{83ACC379-1DB7-C9F9-02C4-744ABDF97AF1}"/>
              </a:ext>
            </a:extLst>
          </p:cNvPr>
          <p:cNvPicPr>
            <a:picLocks noChangeAspect="1"/>
          </p:cNvPicPr>
          <p:nvPr/>
        </p:nvPicPr>
        <p:blipFill>
          <a:blip r:embed="rId2">
            <a:duotone>
              <a:prstClr val="black"/>
              <a:schemeClr val="tx2">
                <a:tint val="45000"/>
                <a:satMod val="400000"/>
              </a:schemeClr>
            </a:duotone>
          </a:blip>
          <a:stretch>
            <a:fillRect/>
          </a:stretch>
        </p:blipFill>
        <p:spPr>
          <a:xfrm>
            <a:off x="6919104" y="1381207"/>
            <a:ext cx="3909203" cy="3596235"/>
          </a:xfrm>
          <a:prstGeom prst="rect">
            <a:avLst/>
          </a:prstGeom>
        </p:spPr>
      </p:pic>
      <p:sp>
        <p:nvSpPr>
          <p:cNvPr id="11" name="Oval 10">
            <a:extLst>
              <a:ext uri="{FF2B5EF4-FFF2-40B4-BE49-F238E27FC236}">
                <a16:creationId xmlns:a16="http://schemas.microsoft.com/office/drawing/2014/main" id="{13FB28B0-63FF-5A23-7900-607A491256A6}"/>
              </a:ext>
            </a:extLst>
          </p:cNvPr>
          <p:cNvSpPr/>
          <p:nvPr/>
        </p:nvSpPr>
        <p:spPr>
          <a:xfrm>
            <a:off x="8012851" y="1627888"/>
            <a:ext cx="1450109" cy="1252291"/>
          </a:xfrm>
          <a:prstGeom prst="ellipse">
            <a:avLst/>
          </a:prstGeom>
          <a:solidFill>
            <a:schemeClr val="accent4">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Ingredient 1</a:t>
            </a:r>
          </a:p>
        </p:txBody>
      </p:sp>
      <p:sp>
        <p:nvSpPr>
          <p:cNvPr id="12" name="Oval 11">
            <a:extLst>
              <a:ext uri="{FF2B5EF4-FFF2-40B4-BE49-F238E27FC236}">
                <a16:creationId xmlns:a16="http://schemas.microsoft.com/office/drawing/2014/main" id="{B68B4602-5EA2-57ED-B872-64A57001AECF}"/>
              </a:ext>
            </a:extLst>
          </p:cNvPr>
          <p:cNvSpPr/>
          <p:nvPr/>
        </p:nvSpPr>
        <p:spPr>
          <a:xfrm>
            <a:off x="8204069" y="3351676"/>
            <a:ext cx="1339272" cy="1252291"/>
          </a:xfrm>
          <a:prstGeom prst="ellipse">
            <a:avLst/>
          </a:prstGeom>
          <a:solidFill>
            <a:schemeClr val="accent4">
              <a:lumMod val="50000"/>
              <a:alpha val="50000"/>
            </a:schemeClr>
          </a:solidFill>
          <a:ln>
            <a:noFill/>
          </a:ln>
          <a:effectLst>
            <a:outerShdw blurRad="50800" dist="50800" dir="5400000" algn="ctr" rotWithShape="0">
              <a:srgbClr val="FFCC00"/>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Ingredient 2</a:t>
            </a:r>
          </a:p>
        </p:txBody>
      </p:sp>
    </p:spTree>
    <p:extLst>
      <p:ext uri="{BB962C8B-B14F-4D97-AF65-F5344CB8AC3E}">
        <p14:creationId xmlns:p14="http://schemas.microsoft.com/office/powerpoint/2010/main" val="1424745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3AD42-51ED-8DE0-B28C-76D2B1F6DF1B}"/>
              </a:ext>
            </a:extLst>
          </p:cNvPr>
          <p:cNvSpPr>
            <a:spLocks noGrp="1"/>
          </p:cNvSpPr>
          <p:nvPr>
            <p:ph type="title"/>
          </p:nvPr>
        </p:nvSpPr>
        <p:spPr>
          <a:xfrm>
            <a:off x="745837" y="757382"/>
            <a:ext cx="10515600" cy="785092"/>
          </a:xfrm>
        </p:spPr>
        <p:txBody>
          <a:bodyPr>
            <a:normAutofit fontScale="90000"/>
          </a:bodyPr>
          <a:lstStyle/>
          <a:p>
            <a:r>
              <a:rPr lang="en-US" sz="2800" b="1" dirty="0">
                <a:solidFill>
                  <a:schemeClr val="accent4">
                    <a:lumMod val="50000"/>
                  </a:schemeClr>
                </a:solidFill>
                <a:latin typeface="+mn-lt"/>
              </a:rPr>
              <a:t>Ingredient 3: Food Safety</a:t>
            </a:r>
            <a:br>
              <a:rPr lang="en-US" sz="2800" dirty="0">
                <a:latin typeface="+mn-lt"/>
              </a:rPr>
            </a:br>
            <a:endParaRPr lang="en-US" sz="2800" dirty="0">
              <a:latin typeface="+mn-lt"/>
            </a:endParaRPr>
          </a:p>
        </p:txBody>
      </p:sp>
      <p:sp>
        <p:nvSpPr>
          <p:cNvPr id="3" name="Footer Placeholder 2">
            <a:extLst>
              <a:ext uri="{FF2B5EF4-FFF2-40B4-BE49-F238E27FC236}">
                <a16:creationId xmlns:a16="http://schemas.microsoft.com/office/drawing/2014/main" id="{F9633F10-9A4A-4365-B1DF-CD0B004B8BA0}"/>
              </a:ext>
            </a:extLst>
          </p:cNvPr>
          <p:cNvSpPr>
            <a:spLocks noGrp="1"/>
          </p:cNvSpPr>
          <p:nvPr>
            <p:ph type="ftr" sz="quarter" idx="11"/>
          </p:nvPr>
        </p:nvSpPr>
        <p:spPr/>
        <p:txBody>
          <a:bodyPr/>
          <a:lstStyle/>
          <a:p>
            <a:r>
              <a:rPr lang="en-US"/>
              <a:t>© 2023 The Integritus Group, Inc.</a:t>
            </a:r>
          </a:p>
        </p:txBody>
      </p:sp>
      <p:sp>
        <p:nvSpPr>
          <p:cNvPr id="5" name="TextBox 4">
            <a:extLst>
              <a:ext uri="{FF2B5EF4-FFF2-40B4-BE49-F238E27FC236}">
                <a16:creationId xmlns:a16="http://schemas.microsoft.com/office/drawing/2014/main" id="{FD5E9831-8FFE-6873-5D65-72EE56D17096}"/>
              </a:ext>
            </a:extLst>
          </p:cNvPr>
          <p:cNvSpPr txBox="1"/>
          <p:nvPr/>
        </p:nvSpPr>
        <p:spPr>
          <a:xfrm>
            <a:off x="323273" y="1515053"/>
            <a:ext cx="11767127" cy="4001095"/>
          </a:xfrm>
          <a:prstGeom prst="rect">
            <a:avLst/>
          </a:prstGeom>
          <a:noFill/>
        </p:spPr>
        <p:txBody>
          <a:bodyPr wrap="square">
            <a:spAutoFit/>
          </a:bodyPr>
          <a:lstStyle/>
          <a:p>
            <a:pPr algn="ctr"/>
            <a:r>
              <a:rPr lang="en-US" sz="2000" b="1" dirty="0">
                <a:solidFill>
                  <a:schemeClr val="accent4">
                    <a:lumMod val="50000"/>
                  </a:schemeClr>
                </a:solidFill>
              </a:rPr>
              <a:t>“An ounce of prevention is worth a pound of cure”</a:t>
            </a:r>
          </a:p>
          <a:p>
            <a:endParaRPr lang="en-US" dirty="0"/>
          </a:p>
          <a:p>
            <a:r>
              <a:rPr lang="en-US" b="1" dirty="0"/>
              <a:t>Food safety and related practices are critical elements of the industry and must be part of your loss prevention program. With standards and regulations at both federal and state levels, failure to comply with food safety opens your business to significant loss. </a:t>
            </a:r>
          </a:p>
          <a:p>
            <a:endParaRPr lang="en-US" dirty="0"/>
          </a:p>
          <a:p>
            <a:r>
              <a:rPr lang="en-US" dirty="0">
                <a:solidFill>
                  <a:schemeClr val="accent4">
                    <a:lumMod val="50000"/>
                  </a:schemeClr>
                </a:solidFill>
              </a:rPr>
              <a:t>The potential for loss, whether it be lost sales, fines or lawsuits are too great not to include it in all your loss prevention initiatives.</a:t>
            </a:r>
          </a:p>
          <a:p>
            <a:endParaRPr lang="en-US" dirty="0"/>
          </a:p>
          <a:p>
            <a:pPr marL="285750" indent="-285750">
              <a:buClr>
                <a:schemeClr val="accent4">
                  <a:lumMod val="75000"/>
                </a:schemeClr>
              </a:buClr>
              <a:buFont typeface="Courier New" panose="02070309020205020404" pitchFamily="49" charset="0"/>
              <a:buChar char="o"/>
            </a:pPr>
            <a:r>
              <a:rPr lang="en-US" dirty="0"/>
              <a:t>Ensure proper certification to all food service standards.</a:t>
            </a:r>
          </a:p>
          <a:p>
            <a:pPr marL="285750" indent="-285750">
              <a:buClr>
                <a:schemeClr val="accent4">
                  <a:lumMod val="75000"/>
                </a:schemeClr>
              </a:buClr>
              <a:buFont typeface="Courier New" panose="02070309020205020404" pitchFamily="49" charset="0"/>
              <a:buChar char="o"/>
            </a:pPr>
            <a:r>
              <a:rPr lang="en-US" dirty="0"/>
              <a:t>Provide all personnel with on-going training and education in food safety and regulation changes.</a:t>
            </a:r>
          </a:p>
          <a:p>
            <a:pPr marL="285750" indent="-285750">
              <a:buClr>
                <a:schemeClr val="accent4">
                  <a:lumMod val="75000"/>
                </a:schemeClr>
              </a:buClr>
              <a:buFont typeface="Courier New" panose="02070309020205020404" pitchFamily="49" charset="0"/>
              <a:buChar char="o"/>
            </a:pPr>
            <a:r>
              <a:rPr lang="en-US" dirty="0"/>
              <a:t>Have scheduled observations and inspections of food safety practices in all locations. You can have each location self-inspect, use 3rd party inspections and hold corporate level inspections throughout a program.</a:t>
            </a:r>
          </a:p>
          <a:p>
            <a:pPr marL="285750" indent="-285750">
              <a:buClr>
                <a:schemeClr val="accent4">
                  <a:lumMod val="75000"/>
                </a:schemeClr>
              </a:buClr>
              <a:buFont typeface="Courier New" panose="02070309020205020404" pitchFamily="49" charset="0"/>
              <a:buChar char="o"/>
            </a:pPr>
            <a:r>
              <a:rPr lang="en-US" dirty="0"/>
              <a:t>Develop and review recall protocols and ensure that communication process is clear, effective and tested. </a:t>
            </a:r>
          </a:p>
        </p:txBody>
      </p:sp>
    </p:spTree>
    <p:extLst>
      <p:ext uri="{BB962C8B-B14F-4D97-AF65-F5344CB8AC3E}">
        <p14:creationId xmlns:p14="http://schemas.microsoft.com/office/powerpoint/2010/main" val="235645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3AD42-51ED-8DE0-B28C-76D2B1F6DF1B}"/>
              </a:ext>
            </a:extLst>
          </p:cNvPr>
          <p:cNvSpPr>
            <a:spLocks noGrp="1"/>
          </p:cNvSpPr>
          <p:nvPr>
            <p:ph type="title"/>
          </p:nvPr>
        </p:nvSpPr>
        <p:spPr>
          <a:xfrm>
            <a:off x="838200" y="672860"/>
            <a:ext cx="10515600" cy="802258"/>
          </a:xfrm>
        </p:spPr>
        <p:txBody>
          <a:bodyPr>
            <a:normAutofit fontScale="90000"/>
          </a:bodyPr>
          <a:lstStyle/>
          <a:p>
            <a:r>
              <a:rPr lang="en-US" sz="2800" b="1" dirty="0">
                <a:solidFill>
                  <a:schemeClr val="accent4">
                    <a:lumMod val="50000"/>
                  </a:schemeClr>
                </a:solidFill>
                <a:latin typeface="+mn-lt"/>
              </a:rPr>
              <a:t>Ingredient 4: Food Safety</a:t>
            </a:r>
            <a:br>
              <a:rPr lang="en-US" sz="2800" b="1" dirty="0">
                <a:solidFill>
                  <a:schemeClr val="accent4">
                    <a:lumMod val="50000"/>
                  </a:schemeClr>
                </a:solidFill>
                <a:latin typeface="+mn-lt"/>
              </a:rPr>
            </a:br>
            <a:endParaRPr lang="en-US" sz="2800" b="1" dirty="0">
              <a:solidFill>
                <a:schemeClr val="accent4">
                  <a:lumMod val="50000"/>
                </a:schemeClr>
              </a:solidFill>
              <a:latin typeface="+mn-lt"/>
            </a:endParaRPr>
          </a:p>
        </p:txBody>
      </p:sp>
      <p:sp>
        <p:nvSpPr>
          <p:cNvPr id="3" name="Footer Placeholder 2">
            <a:extLst>
              <a:ext uri="{FF2B5EF4-FFF2-40B4-BE49-F238E27FC236}">
                <a16:creationId xmlns:a16="http://schemas.microsoft.com/office/drawing/2014/main" id="{F9633F10-9A4A-4365-B1DF-CD0B004B8BA0}"/>
              </a:ext>
            </a:extLst>
          </p:cNvPr>
          <p:cNvSpPr>
            <a:spLocks noGrp="1"/>
          </p:cNvSpPr>
          <p:nvPr>
            <p:ph type="ftr" sz="quarter" idx="11"/>
          </p:nvPr>
        </p:nvSpPr>
        <p:spPr/>
        <p:txBody>
          <a:bodyPr/>
          <a:lstStyle/>
          <a:p>
            <a:r>
              <a:rPr lang="en-US"/>
              <a:t>© 2023 The Integritus Group, Inc.</a:t>
            </a:r>
          </a:p>
        </p:txBody>
      </p:sp>
      <p:sp>
        <p:nvSpPr>
          <p:cNvPr id="5" name="TextBox 4">
            <a:extLst>
              <a:ext uri="{FF2B5EF4-FFF2-40B4-BE49-F238E27FC236}">
                <a16:creationId xmlns:a16="http://schemas.microsoft.com/office/drawing/2014/main" id="{E492440C-8ADB-C784-D6BB-055CE3BDA0B1}"/>
              </a:ext>
            </a:extLst>
          </p:cNvPr>
          <p:cNvSpPr txBox="1"/>
          <p:nvPr/>
        </p:nvSpPr>
        <p:spPr>
          <a:xfrm>
            <a:off x="540588" y="1443841"/>
            <a:ext cx="11110823" cy="3970318"/>
          </a:xfrm>
          <a:prstGeom prst="rect">
            <a:avLst/>
          </a:prstGeom>
          <a:noFill/>
        </p:spPr>
        <p:txBody>
          <a:bodyPr wrap="square">
            <a:spAutoFit/>
          </a:bodyPr>
          <a:lstStyle/>
          <a:p>
            <a:pPr algn="ctr"/>
            <a:r>
              <a:rPr lang="en-US" b="1" dirty="0">
                <a:solidFill>
                  <a:schemeClr val="accent4">
                    <a:lumMod val="50000"/>
                  </a:schemeClr>
                </a:solidFill>
              </a:rPr>
              <a:t>“In theory there is no difference between theory and practice…but in practice there is”</a:t>
            </a:r>
          </a:p>
          <a:p>
            <a:endParaRPr lang="en-US" dirty="0"/>
          </a:p>
          <a:p>
            <a:endParaRPr lang="en-US" dirty="0"/>
          </a:p>
          <a:p>
            <a:r>
              <a:rPr lang="en-US" b="1" dirty="0"/>
              <a:t>Every manager would like to hope that his or her employees are always working to their potential and for the best interest for the company. Although most employees are honest, there are some who choose dishonesty and steal from your establishment. There are also those employees, who may not steal, but may also not be working according to policies, procedures and standards. </a:t>
            </a:r>
          </a:p>
          <a:p>
            <a:endParaRPr lang="en-US" dirty="0"/>
          </a:p>
          <a:p>
            <a:endParaRPr lang="en-US" dirty="0"/>
          </a:p>
          <a:p>
            <a:r>
              <a:rPr lang="en-US" dirty="0"/>
              <a:t>Whether it be from theft, waste or non-compliance, losses caused by employees will cost you money.</a:t>
            </a:r>
          </a:p>
          <a:p>
            <a:endParaRPr lang="en-US" dirty="0"/>
          </a:p>
          <a:p>
            <a:endParaRPr lang="en-US" dirty="0"/>
          </a:p>
          <a:p>
            <a:r>
              <a:rPr lang="en-US" dirty="0"/>
              <a:t>A comprehensive loss prevention program must include the components to assist with Detection, Inspection &amp; Investigation. </a:t>
            </a:r>
          </a:p>
        </p:txBody>
      </p:sp>
    </p:spTree>
    <p:extLst>
      <p:ext uri="{BB962C8B-B14F-4D97-AF65-F5344CB8AC3E}">
        <p14:creationId xmlns:p14="http://schemas.microsoft.com/office/powerpoint/2010/main" val="181538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3AD42-51ED-8DE0-B28C-76D2B1F6DF1B}"/>
              </a:ext>
            </a:extLst>
          </p:cNvPr>
          <p:cNvSpPr>
            <a:spLocks noGrp="1"/>
          </p:cNvSpPr>
          <p:nvPr>
            <p:ph type="title"/>
          </p:nvPr>
        </p:nvSpPr>
        <p:spPr>
          <a:xfrm>
            <a:off x="838199" y="241539"/>
            <a:ext cx="10515600" cy="603849"/>
          </a:xfrm>
        </p:spPr>
        <p:txBody>
          <a:bodyPr>
            <a:normAutofit/>
          </a:bodyPr>
          <a:lstStyle/>
          <a:p>
            <a:r>
              <a:rPr lang="en-US" sz="2800" b="1" dirty="0">
                <a:solidFill>
                  <a:schemeClr val="accent4">
                    <a:lumMod val="50000"/>
                  </a:schemeClr>
                </a:solidFill>
                <a:latin typeface="+mn-lt"/>
              </a:rPr>
              <a:t>Ingredient 4 (cont.) </a:t>
            </a:r>
          </a:p>
        </p:txBody>
      </p:sp>
      <p:sp>
        <p:nvSpPr>
          <p:cNvPr id="3" name="Footer Placeholder 2">
            <a:extLst>
              <a:ext uri="{FF2B5EF4-FFF2-40B4-BE49-F238E27FC236}">
                <a16:creationId xmlns:a16="http://schemas.microsoft.com/office/drawing/2014/main" id="{F9633F10-9A4A-4365-B1DF-CD0B004B8BA0}"/>
              </a:ext>
            </a:extLst>
          </p:cNvPr>
          <p:cNvSpPr>
            <a:spLocks noGrp="1"/>
          </p:cNvSpPr>
          <p:nvPr>
            <p:ph type="ftr" sz="quarter" idx="11"/>
          </p:nvPr>
        </p:nvSpPr>
        <p:spPr/>
        <p:txBody>
          <a:bodyPr/>
          <a:lstStyle/>
          <a:p>
            <a:r>
              <a:rPr lang="en-US"/>
              <a:t>© 2023 The Integritus Group, Inc.</a:t>
            </a:r>
          </a:p>
        </p:txBody>
      </p:sp>
      <p:sp>
        <p:nvSpPr>
          <p:cNvPr id="5" name="TextBox 4">
            <a:extLst>
              <a:ext uri="{FF2B5EF4-FFF2-40B4-BE49-F238E27FC236}">
                <a16:creationId xmlns:a16="http://schemas.microsoft.com/office/drawing/2014/main" id="{02D3C99E-D1A7-44EB-F177-E3A8503C9BE1}"/>
              </a:ext>
            </a:extLst>
          </p:cNvPr>
          <p:cNvSpPr txBox="1"/>
          <p:nvPr/>
        </p:nvSpPr>
        <p:spPr>
          <a:xfrm>
            <a:off x="510395" y="845388"/>
            <a:ext cx="11171207" cy="3693319"/>
          </a:xfrm>
          <a:prstGeom prst="rect">
            <a:avLst/>
          </a:prstGeom>
          <a:noFill/>
        </p:spPr>
        <p:txBody>
          <a:bodyPr wrap="square">
            <a:spAutoFit/>
          </a:bodyPr>
          <a:lstStyle/>
          <a:p>
            <a:pPr algn="ctr"/>
            <a:r>
              <a:rPr lang="en-US" b="1" dirty="0">
                <a:solidFill>
                  <a:schemeClr val="accent4">
                    <a:lumMod val="50000"/>
                  </a:schemeClr>
                </a:solidFill>
              </a:rPr>
              <a:t>Developing an Audit Program to validate and monitor Compliance</a:t>
            </a:r>
          </a:p>
          <a:p>
            <a:endParaRPr lang="en-US" dirty="0"/>
          </a:p>
          <a:p>
            <a:r>
              <a:rPr lang="en-US" b="1" dirty="0"/>
              <a:t>An audit program provides a compliance snapshot of each location. Recognizing non-compliance is the first step in understanding the cause of potential loss. </a:t>
            </a:r>
          </a:p>
          <a:p>
            <a:endParaRPr lang="en-US" dirty="0"/>
          </a:p>
          <a:p>
            <a:r>
              <a:rPr lang="en-US" dirty="0">
                <a:solidFill>
                  <a:schemeClr val="accent4">
                    <a:lumMod val="50000"/>
                  </a:schemeClr>
                </a:solidFill>
              </a:rPr>
              <a:t>What you find from your audits can point you to the proper resolution. </a:t>
            </a:r>
          </a:p>
          <a:p>
            <a:endParaRPr lang="en-US" dirty="0"/>
          </a:p>
          <a:p>
            <a:r>
              <a:rPr lang="en-US" b="1" dirty="0"/>
              <a:t>In the development of an audit program, it is best to divide auditing into smaller components so that scores are not skewed and clearly indicate the area of concern.</a:t>
            </a:r>
          </a:p>
          <a:p>
            <a:endParaRPr lang="en-US" dirty="0"/>
          </a:p>
          <a:p>
            <a:pPr marL="285750" indent="-285750">
              <a:buClr>
                <a:schemeClr val="accent4">
                  <a:lumMod val="75000"/>
                </a:schemeClr>
              </a:buClr>
              <a:buFont typeface="Courier New" panose="02070309020205020404" pitchFamily="49" charset="0"/>
              <a:buChar char="o"/>
            </a:pPr>
            <a:r>
              <a:rPr lang="en-US" dirty="0"/>
              <a:t>Operational Compliance to Policy &amp; Procedure</a:t>
            </a:r>
          </a:p>
          <a:p>
            <a:pPr marL="285750" indent="-285750">
              <a:buClr>
                <a:schemeClr val="accent4">
                  <a:lumMod val="75000"/>
                </a:schemeClr>
              </a:buClr>
              <a:buFont typeface="Courier New" panose="02070309020205020404" pitchFamily="49" charset="0"/>
              <a:buChar char="o"/>
            </a:pPr>
            <a:r>
              <a:rPr lang="en-US" dirty="0"/>
              <a:t>Food Safety</a:t>
            </a:r>
          </a:p>
          <a:p>
            <a:pPr marL="285750" indent="-285750">
              <a:buClr>
                <a:schemeClr val="accent4">
                  <a:lumMod val="75000"/>
                </a:schemeClr>
              </a:buClr>
              <a:buFont typeface="Courier New" panose="02070309020205020404" pitchFamily="49" charset="0"/>
              <a:buChar char="o"/>
            </a:pPr>
            <a:r>
              <a:rPr lang="en-US" dirty="0"/>
              <a:t>Physical Safety &amp; Security</a:t>
            </a:r>
          </a:p>
        </p:txBody>
      </p:sp>
      <p:pic>
        <p:nvPicPr>
          <p:cNvPr id="7" name="Picture 6">
            <a:extLst>
              <a:ext uri="{FF2B5EF4-FFF2-40B4-BE49-F238E27FC236}">
                <a16:creationId xmlns:a16="http://schemas.microsoft.com/office/drawing/2014/main" id="{4C6C7692-A0A5-D7A8-2EB4-6418A12ED6D8}"/>
              </a:ext>
            </a:extLst>
          </p:cNvPr>
          <p:cNvPicPr>
            <a:picLocks noChangeAspect="1"/>
          </p:cNvPicPr>
          <p:nvPr/>
        </p:nvPicPr>
        <p:blipFill>
          <a:blip r:embed="rId2">
            <a:duotone>
              <a:prstClr val="black"/>
              <a:srgbClr val="D9C3A5">
                <a:tint val="50000"/>
                <a:satMod val="180000"/>
              </a:srgbClr>
            </a:duotone>
          </a:blip>
          <a:stretch>
            <a:fillRect/>
          </a:stretch>
        </p:blipFill>
        <p:spPr>
          <a:xfrm>
            <a:off x="4038600" y="4048229"/>
            <a:ext cx="4724809" cy="2188654"/>
          </a:xfrm>
          <a:prstGeom prst="rect">
            <a:avLst/>
          </a:prstGeom>
        </p:spPr>
      </p:pic>
    </p:spTree>
    <p:extLst>
      <p:ext uri="{BB962C8B-B14F-4D97-AF65-F5344CB8AC3E}">
        <p14:creationId xmlns:p14="http://schemas.microsoft.com/office/powerpoint/2010/main" val="4224674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1798</Words>
  <Application>Microsoft Office PowerPoint</Application>
  <PresentationFormat>Widescreen</PresentationFormat>
  <Paragraphs>193</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Courier New</vt:lpstr>
      <vt:lpstr>Wingdings</vt:lpstr>
      <vt:lpstr>Office Theme</vt:lpstr>
      <vt:lpstr>PowerPoint Presentation</vt:lpstr>
      <vt:lpstr>Overview</vt:lpstr>
      <vt:lpstr>The 5 Ingredients</vt:lpstr>
      <vt:lpstr>PowerPoint Presentation</vt:lpstr>
      <vt:lpstr>Ingredient 2: Safety &amp; Physical Security </vt:lpstr>
      <vt:lpstr>Ingredient 2 (cont.) </vt:lpstr>
      <vt:lpstr>Ingredient 3: Food Safety </vt:lpstr>
      <vt:lpstr>Ingredient 4: Food Safety </vt:lpstr>
      <vt:lpstr>Ingredient 4 (cont.) </vt:lpstr>
      <vt:lpstr>Ingredient 4 (cont.) </vt:lpstr>
      <vt:lpstr>Ingredient 5: Education &amp; Training </vt:lpstr>
      <vt:lpstr>The Next Step in Your Recipe for Loss Prevention Success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O'Brien</dc:creator>
  <cp:lastModifiedBy>Kevin O'Brien</cp:lastModifiedBy>
  <cp:revision>1</cp:revision>
  <dcterms:created xsi:type="dcterms:W3CDTF">2023-01-06T17:33:01Z</dcterms:created>
  <dcterms:modified xsi:type="dcterms:W3CDTF">2023-01-12T14:55:02Z</dcterms:modified>
</cp:coreProperties>
</file>